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3"/>
  </p:notesMasterIdLst>
  <p:sldIdLst>
    <p:sldId id="257" r:id="rId6"/>
    <p:sldId id="326" r:id="rId7"/>
    <p:sldId id="329" r:id="rId8"/>
    <p:sldId id="330" r:id="rId9"/>
    <p:sldId id="328" r:id="rId10"/>
    <p:sldId id="270" r:id="rId11"/>
    <p:sldId id="276" r:id="rId12"/>
    <p:sldId id="340" r:id="rId13"/>
    <p:sldId id="341" r:id="rId14"/>
    <p:sldId id="347" r:id="rId15"/>
    <p:sldId id="342" r:id="rId16"/>
    <p:sldId id="345" r:id="rId17"/>
    <p:sldId id="346" r:id="rId18"/>
    <p:sldId id="262" r:id="rId19"/>
    <p:sldId id="263" r:id="rId20"/>
    <p:sldId id="266" r:id="rId21"/>
    <p:sldId id="267" r:id="rId22"/>
    <p:sldId id="268" r:id="rId23"/>
    <p:sldId id="269" r:id="rId24"/>
    <p:sldId id="271" r:id="rId25"/>
    <p:sldId id="273" r:id="rId26"/>
    <p:sldId id="278" r:id="rId27"/>
    <p:sldId id="323" r:id="rId28"/>
    <p:sldId id="322" r:id="rId29"/>
    <p:sldId id="348" r:id="rId30"/>
    <p:sldId id="337" r:id="rId31"/>
    <p:sldId id="33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965"/>
    <a:srgbClr val="67D5CC"/>
    <a:srgbClr val="000000"/>
    <a:srgbClr val="8DC63F"/>
    <a:srgbClr val="E1F0CC"/>
    <a:srgbClr val="9BB3BF"/>
    <a:srgbClr val="C7D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ess" userId="1a5b5c59-b2e9-4dc7-8590-04fc8bb82350" providerId="ADAL" clId="{0CEE0302-DFAD-439F-B112-5BFD610AF1B7}"/>
    <pc:docChg chg="modSld">
      <pc:chgData name="Andrew Hess" userId="1a5b5c59-b2e9-4dc7-8590-04fc8bb82350" providerId="ADAL" clId="{0CEE0302-DFAD-439F-B112-5BFD610AF1B7}" dt="2020-09-27T19:19:50.308" v="15" actId="5793"/>
      <pc:docMkLst>
        <pc:docMk/>
      </pc:docMkLst>
      <pc:sldChg chg="modSp">
        <pc:chgData name="Andrew Hess" userId="1a5b5c59-b2e9-4dc7-8590-04fc8bb82350" providerId="ADAL" clId="{0CEE0302-DFAD-439F-B112-5BFD610AF1B7}" dt="2020-09-27T18:37:41.718" v="3" actId="20577"/>
        <pc:sldMkLst>
          <pc:docMk/>
          <pc:sldMk cId="182917217" sldId="326"/>
        </pc:sldMkLst>
        <pc:spChg chg="mod">
          <ac:chgData name="Andrew Hess" userId="1a5b5c59-b2e9-4dc7-8590-04fc8bb82350" providerId="ADAL" clId="{0CEE0302-DFAD-439F-B112-5BFD610AF1B7}" dt="2020-09-27T18:37:41.718" v="3" actId="20577"/>
          <ac:spMkLst>
            <pc:docMk/>
            <pc:sldMk cId="182917217" sldId="326"/>
            <ac:spMk id="3" creationId="{921FAB13-CE80-4332-98EF-6EA80ECFF724}"/>
          </ac:spMkLst>
        </pc:spChg>
      </pc:sldChg>
      <pc:sldChg chg="modSp">
        <pc:chgData name="Andrew Hess" userId="1a5b5c59-b2e9-4dc7-8590-04fc8bb82350" providerId="ADAL" clId="{0CEE0302-DFAD-439F-B112-5BFD610AF1B7}" dt="2020-09-27T19:19:28.925" v="10" actId="20577"/>
        <pc:sldMkLst>
          <pc:docMk/>
          <pc:sldMk cId="3346378399" sldId="328"/>
        </pc:sldMkLst>
        <pc:spChg chg="mod">
          <ac:chgData name="Andrew Hess" userId="1a5b5c59-b2e9-4dc7-8590-04fc8bb82350" providerId="ADAL" clId="{0CEE0302-DFAD-439F-B112-5BFD610AF1B7}" dt="2020-09-27T19:19:28.925" v="10" actId="20577"/>
          <ac:spMkLst>
            <pc:docMk/>
            <pc:sldMk cId="3346378399" sldId="328"/>
            <ac:spMk id="3" creationId="{C3D721B3-B090-4F55-887A-89A4BF5C877B}"/>
          </ac:spMkLst>
        </pc:spChg>
      </pc:sldChg>
      <pc:sldChg chg="modSp">
        <pc:chgData name="Andrew Hess" userId="1a5b5c59-b2e9-4dc7-8590-04fc8bb82350" providerId="ADAL" clId="{0CEE0302-DFAD-439F-B112-5BFD610AF1B7}" dt="2020-09-27T19:19:40" v="12" actId="5793"/>
        <pc:sldMkLst>
          <pc:docMk/>
          <pc:sldMk cId="4054555414" sldId="340"/>
        </pc:sldMkLst>
        <pc:spChg chg="mod">
          <ac:chgData name="Andrew Hess" userId="1a5b5c59-b2e9-4dc7-8590-04fc8bb82350" providerId="ADAL" clId="{0CEE0302-DFAD-439F-B112-5BFD610AF1B7}" dt="2020-09-27T19:19:40" v="12" actId="5793"/>
          <ac:spMkLst>
            <pc:docMk/>
            <pc:sldMk cId="4054555414" sldId="340"/>
            <ac:spMk id="3" creationId="{AA476289-6F75-47E3-911C-6ACE2C5BE984}"/>
          </ac:spMkLst>
        </pc:spChg>
        <pc:spChg chg="mod">
          <ac:chgData name="Andrew Hess" userId="1a5b5c59-b2e9-4dc7-8590-04fc8bb82350" providerId="ADAL" clId="{0CEE0302-DFAD-439F-B112-5BFD610AF1B7}" dt="2020-09-27T19:19:38.434" v="11" actId="5793"/>
          <ac:spMkLst>
            <pc:docMk/>
            <pc:sldMk cId="4054555414" sldId="340"/>
            <ac:spMk id="4" creationId="{90291E21-1A00-47A6-BB99-225693BB3943}"/>
          </ac:spMkLst>
        </pc:spChg>
      </pc:sldChg>
      <pc:sldChg chg="modSp">
        <pc:chgData name="Andrew Hess" userId="1a5b5c59-b2e9-4dc7-8590-04fc8bb82350" providerId="ADAL" clId="{0CEE0302-DFAD-439F-B112-5BFD610AF1B7}" dt="2020-09-27T19:19:50.308" v="15" actId="5793"/>
        <pc:sldMkLst>
          <pc:docMk/>
          <pc:sldMk cId="2673233646" sldId="341"/>
        </pc:sldMkLst>
        <pc:spChg chg="mod">
          <ac:chgData name="Andrew Hess" userId="1a5b5c59-b2e9-4dc7-8590-04fc8bb82350" providerId="ADAL" clId="{0CEE0302-DFAD-439F-B112-5BFD610AF1B7}" dt="2020-09-27T19:19:42.486" v="13" actId="5793"/>
          <ac:spMkLst>
            <pc:docMk/>
            <pc:sldMk cId="2673233646" sldId="341"/>
            <ac:spMk id="3" creationId="{F4CCB138-6AA9-460F-B3A9-B836D2C7B5FA}"/>
          </ac:spMkLst>
        </pc:spChg>
        <pc:spChg chg="mod">
          <ac:chgData name="Andrew Hess" userId="1a5b5c59-b2e9-4dc7-8590-04fc8bb82350" providerId="ADAL" clId="{0CEE0302-DFAD-439F-B112-5BFD610AF1B7}" dt="2020-09-27T19:19:50.308" v="15" actId="5793"/>
          <ac:spMkLst>
            <pc:docMk/>
            <pc:sldMk cId="2673233646" sldId="341"/>
            <ac:spMk id="4" creationId="{159D8174-4464-4BD5-89A4-280B9FCB3B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2EA1B-171D-4637-9C91-B92908BEAC6E}" type="datetimeFigureOut">
              <a:rPr lang="en-NZ" smtClean="0"/>
              <a:t>28/09/2020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6B7EF-BEA6-49F7-9DA9-0BC84053760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238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e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013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2" y="0"/>
            <a:ext cx="12191988" cy="685799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4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Graphic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5188045" cy="37135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4981" y="2209799"/>
            <a:ext cx="5188045" cy="37135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4982" y="6046845"/>
            <a:ext cx="5188044" cy="426783"/>
          </a:xfrm>
        </p:spPr>
        <p:txBody>
          <a:bodyPr anchor="t">
            <a:noAutofit/>
          </a:bodyPr>
          <a:lstStyle>
            <a:lvl1pPr marL="0" indent="0" algn="r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above</a:t>
            </a:r>
            <a:endParaRPr lang="en-NZ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3467" y="6046844"/>
            <a:ext cx="5188044" cy="426783"/>
          </a:xfrm>
        </p:spPr>
        <p:txBody>
          <a:bodyPr anchor="t">
            <a:noAutofit/>
          </a:bodyPr>
          <a:lstStyle>
            <a:lvl1pPr marL="0" indent="0" algn="r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above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41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5188045" cy="41505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4981" y="2209799"/>
            <a:ext cx="5188045" cy="41505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29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80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464" y="4993428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93465" y="360161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879761" y="220980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79759" y="4993428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79760" y="360161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7509" y="220980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057507" y="4993428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057508" y="360161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235260" y="220980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7235258" y="4993428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235259" y="360161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9421551" y="220980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9421549" y="4993428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9421550" y="360161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0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0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fi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" y="1"/>
            <a:ext cx="12191988" cy="687413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3" y="0"/>
            <a:ext cx="12191988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4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69" y="0"/>
            <a:ext cx="12204137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6069" y="0"/>
            <a:ext cx="12198069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6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2" cy="68579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2" y="0"/>
            <a:ext cx="12192001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9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94491" y="1750897"/>
            <a:ext cx="1885144" cy="10414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91" y="235251"/>
            <a:ext cx="2060681" cy="5168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492" y="1855037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Section Heading.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6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/>
          </p:nvPr>
        </p:nvSpPr>
        <p:spPr>
          <a:xfrm>
            <a:off x="693737" y="2252663"/>
            <a:ext cx="10809639" cy="4132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5370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3465" y="2252663"/>
            <a:ext cx="5264805" cy="4132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6271327" y="2252663"/>
            <a:ext cx="5232050" cy="4132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824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766300" y="2170989"/>
            <a:ext cx="1736725" cy="4189349"/>
          </a:xfrm>
        </p:spPr>
        <p:txBody>
          <a:bodyPr anchor="b">
            <a:noAutofit/>
          </a:bodyPr>
          <a:lstStyle>
            <a:lvl1pPr marL="0" indent="0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to left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738" y="2171700"/>
            <a:ext cx="8967787" cy="41894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67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10809911" cy="41505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5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2DB17-3291-4CA7-B72A-CB61B1543609}" type="datetimeFigureOut">
              <a:rPr lang="en-NZ" smtClean="0"/>
              <a:pPr/>
              <a:t>28/09/2020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46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4" r:id="rId3"/>
    <p:sldLayoutId id="2147483665" r:id="rId4"/>
    <p:sldLayoutId id="2147483656" r:id="rId5"/>
    <p:sldLayoutId id="2147483649" r:id="rId6"/>
    <p:sldLayoutId id="2147483651" r:id="rId7"/>
    <p:sldLayoutId id="2147483653" r:id="rId8"/>
    <p:sldLayoutId id="2147483654" r:id="rId9"/>
    <p:sldLayoutId id="2147483655" r:id="rId10"/>
    <p:sldLayoutId id="2147483650" r:id="rId11"/>
    <p:sldLayoutId id="2147483666" r:id="rId12"/>
    <p:sldLayoutId id="21474836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0596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enetics.org/content/184/3/78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2929715003213" TargetMode="External"/><Relationship Id="rId2" Type="http://schemas.openxmlformats.org/officeDocument/2006/relationships/hyperlink" Target="https://link.springer.com/article/10.1186/s12864-018-5181-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tarte.com/2011/12/top-10-questions-to-ask-yourself-in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farmer-png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sheep-animal-painting-artwork-farm-1975863/" TargetMode="Externa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cbi.nlm.nih.gov/pmc/articles/PMC4789028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mcgenomics.biomedcentral.com/articles/10.1186/s12864-020-6627-8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0.04.24.060046v4" TargetMode="External"/><Relationship Id="rId2" Type="http://schemas.openxmlformats.org/officeDocument/2006/relationships/hyperlink" Target="https://www.nature.com/articles/nbt.4277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nlinelibrary.wiley.com/doi/full/10.1111/1755-0998.1319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gen.stats.ox.ac.uk/genetics_software/shapeit/shapeit.html" TargetMode="External"/><Relationship Id="rId2" Type="http://schemas.openxmlformats.org/officeDocument/2006/relationships/hyperlink" Target="http://faculty.washington.edu/browning/beagle/beagl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cbi.nlm.nih.gov/pmc/articles/PMC6142395/" TargetMode="External"/><Relationship Id="rId4" Type="http://schemas.openxmlformats.org/officeDocument/2006/relationships/hyperlink" Target="https://github.com/odelaneau/shapeit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lphagenes.roslin.ed.ac.uk/wp/software-2/alphaimpute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966297"/>
            <a:ext cx="12192000" cy="114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Phasing and Haplotype Construction</a:t>
            </a:r>
            <a:endParaRPr lang="en-N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55C88E9-75B6-4880-8A18-E9BA3C54E440}"/>
              </a:ext>
            </a:extLst>
          </p:cNvPr>
          <p:cNvSpPr txBox="1">
            <a:spLocks/>
          </p:cNvSpPr>
          <p:nvPr/>
        </p:nvSpPr>
        <p:spPr>
          <a:xfrm>
            <a:off x="5153025" y="5433522"/>
            <a:ext cx="7038975" cy="1143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-220" baseline="0">
                <a:solidFill>
                  <a:schemeClr val="bg1"/>
                </a:solidFill>
                <a:latin typeface="Arial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Andrew Hess</a:t>
            </a: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Imputation Workshop</a:t>
            </a: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28/9/20</a:t>
            </a:r>
            <a:endParaRPr lang="en-NZ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2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244C-7A22-4A42-AC72-B8550FBC703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465" y="2524125"/>
            <a:ext cx="5264805" cy="3860800"/>
          </a:xfrm>
        </p:spPr>
        <p:txBody>
          <a:bodyPr/>
          <a:lstStyle/>
          <a:p>
            <a:r>
              <a:rPr lang="en-US" dirty="0"/>
              <a:t>The haplotype method improves the power to detect QTL as demonstrated by </a:t>
            </a:r>
          </a:p>
          <a:p>
            <a:pPr lvl="1"/>
            <a:r>
              <a:rPr lang="en-US" dirty="0"/>
              <a:t>reduced FDR in the  discovery  data  set</a:t>
            </a:r>
          </a:p>
          <a:p>
            <a:pPr lvl="1"/>
            <a:r>
              <a:rPr lang="en-US" dirty="0"/>
              <a:t>greater  proportion  of  validated associations</a:t>
            </a:r>
          </a:p>
          <a:p>
            <a:pPr lvl="1"/>
            <a:r>
              <a:rPr lang="en-US" dirty="0"/>
              <a:t>shorter genomic regions containing QTL</a:t>
            </a:r>
          </a:p>
          <a:p>
            <a:pPr lvl="1"/>
            <a:r>
              <a:rPr lang="en-US" dirty="0"/>
              <a:t>detection of a putative QTL for fertility that  was  not  detected  by  single  SNP  associations</a:t>
            </a:r>
          </a:p>
          <a:p>
            <a:pPr lvl="1"/>
            <a:endParaRPr lang="en-US" dirty="0"/>
          </a:p>
          <a:p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BFDF2-9F1C-449C-AF6C-C8B38EA43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1327" y="2524123"/>
            <a:ext cx="5232050" cy="3860801"/>
          </a:xfrm>
        </p:spPr>
        <p:txBody>
          <a:bodyPr/>
          <a:lstStyle/>
          <a:p>
            <a:r>
              <a:rPr lang="en-US" dirty="0"/>
              <a:t>Fitting haplotype alleles rather than SNPs can increase prediction accuracy</a:t>
            </a:r>
          </a:p>
          <a:p>
            <a:r>
              <a:rPr lang="en-US" dirty="0"/>
              <a:t>Improved genomic prediction accuracy with comparable computation time to fitting SNPs</a:t>
            </a:r>
          </a:p>
          <a:p>
            <a:r>
              <a:rPr lang="en-US" dirty="0"/>
              <a:t>Increased accuracy is likely to increase genetic gain by changing the ranking of selection candidates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A8A62-2C9A-45E7-9FE6-1E1E0775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08" y="771795"/>
            <a:ext cx="5528345" cy="1480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17DFA-FCA1-4FE8-AF11-24D8ED36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76" y="320676"/>
            <a:ext cx="5490144" cy="20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4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F1B9E-046F-4697-BFE1-4807BE1B8C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Applications: GWAS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B8152-B94D-4C0C-9CB0-27DA21B2CB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NZ" dirty="0"/>
              <a:t>Overview of HMM for phasing</a:t>
            </a:r>
          </a:p>
          <a:p>
            <a:endParaRPr lang="en-NZ" dirty="0"/>
          </a:p>
          <a:p>
            <a:r>
              <a:rPr lang="en-NZ" dirty="0"/>
              <a:t>Discusses use of ancestral haplotype states for GWAS</a:t>
            </a:r>
          </a:p>
          <a:p>
            <a:pPr lvl="1"/>
            <a:r>
              <a:rPr lang="en-NZ" dirty="0"/>
              <a:t>Multiple examples, one being (</a:t>
            </a:r>
            <a:r>
              <a:rPr lang="en-NZ" dirty="0">
                <a:hlinkClick r:id="rId2"/>
              </a:rPr>
              <a:t>https://www.genetics.org/content/184/3/789</a:t>
            </a:r>
            <a:r>
              <a:rPr lang="en-NZ" dirty="0"/>
              <a:t>) </a:t>
            </a:r>
          </a:p>
          <a:p>
            <a:endParaRPr lang="en-NZ" dirty="0"/>
          </a:p>
          <a:p>
            <a:r>
              <a:rPr lang="en-NZ" dirty="0"/>
              <a:t>PHASEBOOK</a:t>
            </a:r>
          </a:p>
          <a:p>
            <a:pPr lvl="1"/>
            <a:r>
              <a:rPr lang="en-US" dirty="0"/>
              <a:t>Efficient heuristic approach based on hidden Markov models (HMM)</a:t>
            </a:r>
          </a:p>
          <a:p>
            <a:pPr lvl="1"/>
            <a:r>
              <a:rPr lang="en-US" dirty="0"/>
              <a:t>It simultaneously phases and sorts haplotypes in clusters that can be used directly for mapping or other purposes</a:t>
            </a:r>
          </a:p>
          <a:p>
            <a:pPr lvl="1"/>
            <a:r>
              <a:rPr lang="en-US" dirty="0"/>
              <a:t>Exploits familial as well as population information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0F8AE-AF79-4076-B9D3-830C7C236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9"/>
          <a:stretch/>
        </p:blipFill>
        <p:spPr>
          <a:xfrm>
            <a:off x="5798878" y="0"/>
            <a:ext cx="6393122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CD77E-1AB2-4BA0-9326-4D768AD6D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72" y="58366"/>
            <a:ext cx="1060872" cy="10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DAEBC-80B3-48F6-8324-88A2DADFDF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Z" dirty="0"/>
              <a:t>Application: Genetical Genomics</a:t>
            </a:r>
          </a:p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5D31-1A66-4B9C-96F9-4506F0ED9F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NZ" dirty="0"/>
              <a:t>Expression Data (</a:t>
            </a:r>
            <a:r>
              <a:rPr lang="en-NZ" dirty="0">
                <a:hlinkClick r:id="rId2"/>
              </a:rPr>
              <a:t>https://link.springer.com/article/10.1186/s12864-018-5181-0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Association of particular variant with expression differences (</a:t>
            </a:r>
            <a:r>
              <a:rPr lang="en-NZ" dirty="0" err="1"/>
              <a:t>eQTL</a:t>
            </a:r>
            <a:r>
              <a:rPr lang="en-NZ" dirty="0"/>
              <a:t>) – tracking alleles allows detection of alleles allows association of specific alleles with gene expression</a:t>
            </a:r>
          </a:p>
          <a:p>
            <a:endParaRPr lang="en-NZ" dirty="0"/>
          </a:p>
          <a:p>
            <a:pPr lvl="1"/>
            <a:r>
              <a:rPr lang="en-NZ" dirty="0"/>
              <a:t>Identifying paternally/maternally inherited haplotypes allows for detection of whether there is a SNP that alters gene expression a Parent-of-Origin manner (i.e. whether the locus is expected to be imprinted).</a:t>
            </a:r>
          </a:p>
          <a:p>
            <a:endParaRPr lang="en-NZ" dirty="0"/>
          </a:p>
          <a:p>
            <a:r>
              <a:rPr lang="en-NZ" dirty="0"/>
              <a:t>Can also be used with phenotypes (</a:t>
            </a:r>
            <a:r>
              <a:rPr lang="en-NZ" dirty="0">
                <a:hlinkClick r:id="rId3"/>
              </a:rPr>
              <a:t>https://www.sciencedirect.com/science/article/pii/S0002929715003213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Detect loci where, e.g. disease outcome, is dependent on which parent the genetic variant is inherited from.</a:t>
            </a:r>
          </a:p>
          <a:p>
            <a:pPr lvl="1"/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9113B-ABB5-4688-8836-63C74707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47" y="6164"/>
            <a:ext cx="4394554" cy="20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95A5D-80E4-4708-97E4-BBF4747FE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464" y="1643941"/>
            <a:ext cx="10809912" cy="880533"/>
          </a:xfrm>
        </p:spPr>
        <p:txBody>
          <a:bodyPr/>
          <a:lstStyle/>
          <a:p>
            <a:r>
              <a:rPr lang="en-NZ" dirty="0"/>
              <a:t>Application: Conservation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76ED-943C-4566-BAC7-11BA65D365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737" y="2705099"/>
            <a:ext cx="10809639" cy="3679825"/>
          </a:xfrm>
        </p:spPr>
        <p:txBody>
          <a:bodyPr/>
          <a:lstStyle/>
          <a:p>
            <a:r>
              <a:rPr lang="en-US" dirty="0"/>
              <a:t>Using haplotype information can improve the inference of population demographic parameters including effective population size and migration</a:t>
            </a:r>
          </a:p>
          <a:p>
            <a:pPr lvl="1"/>
            <a:r>
              <a:rPr lang="en-US" dirty="0"/>
              <a:t>Tracked by IBD segments</a:t>
            </a:r>
          </a:p>
          <a:p>
            <a:pPr lvl="1"/>
            <a:endParaRPr lang="en-US" dirty="0"/>
          </a:p>
          <a:p>
            <a:r>
              <a:rPr lang="en-US" dirty="0"/>
              <a:t>Can be used for local ancestry inference/admixture</a:t>
            </a:r>
          </a:p>
          <a:p>
            <a:endParaRPr lang="en-US" dirty="0"/>
          </a:p>
          <a:p>
            <a:r>
              <a:rPr lang="en-US" dirty="0"/>
              <a:t>More accurate identification of selection sweeps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018BB-D08C-40EB-A629-8CA8371D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75" y="47356"/>
            <a:ext cx="5294825" cy="15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E5566A-7D08-4248-8F31-35B8E3F10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205791"/>
            <a:ext cx="11503377" cy="880533"/>
          </a:xfrm>
        </p:spPr>
        <p:txBody>
          <a:bodyPr/>
          <a:lstStyle/>
          <a:p>
            <a:r>
              <a:rPr lang="en-NZ" dirty="0"/>
              <a:t>Considerations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18778-BDED-46BB-851D-B0FA5D5C83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944591"/>
            <a:ext cx="5264805" cy="213210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NZ" sz="3200" dirty="0"/>
              <a:t>How many individuals?</a:t>
            </a:r>
          </a:p>
          <a:p>
            <a:pPr marL="0" indent="0">
              <a:buNone/>
            </a:pPr>
            <a:r>
              <a:rPr lang="en-NZ" sz="2400" dirty="0"/>
              <a:t>What is the minimum number of individuals needed to capture the diversity in the population?</a:t>
            </a:r>
          </a:p>
          <a:p>
            <a:pPr lvl="1"/>
            <a:r>
              <a:rPr lang="en-NZ" dirty="0"/>
              <a:t>How many are needed for a “core” set of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A0F66-EF3C-418F-94D4-462C56BF52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949" y="1915716"/>
            <a:ext cx="5232050" cy="23523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NZ" sz="3200" dirty="0"/>
              <a:t>Which individuals?</a:t>
            </a:r>
          </a:p>
          <a:p>
            <a:r>
              <a:rPr lang="en-NZ" sz="2400" dirty="0"/>
              <a:t>Which animals should be selected to maximize the information captured?</a:t>
            </a:r>
          </a:p>
          <a:p>
            <a:pPr lvl="1"/>
            <a:r>
              <a:rPr lang="en-NZ" sz="2400" dirty="0"/>
              <a:t>Individuals to capture a higher density/depth</a:t>
            </a:r>
          </a:p>
          <a:p>
            <a:pPr lvl="1"/>
            <a:endParaRPr lang="en-NZ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EA5AD-DE83-4930-86AA-4AB1F264BA3F}"/>
              </a:ext>
            </a:extLst>
          </p:cNvPr>
          <p:cNvSpPr txBox="1">
            <a:spLocks/>
          </p:cNvSpPr>
          <p:nvPr/>
        </p:nvSpPr>
        <p:spPr>
          <a:xfrm>
            <a:off x="3463599" y="4296917"/>
            <a:ext cx="5264805" cy="25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3200" dirty="0"/>
              <a:t>Value of Resources Already Available?</a:t>
            </a:r>
          </a:p>
          <a:p>
            <a:pPr marL="0" indent="0">
              <a:buNone/>
            </a:pPr>
            <a:r>
              <a:rPr lang="en-NZ" sz="2400" dirty="0"/>
              <a:t>How representative are the resources already available?</a:t>
            </a:r>
          </a:p>
          <a:p>
            <a:pPr lvl="1"/>
            <a:r>
              <a:rPr lang="en-NZ" dirty="0"/>
              <a:t>Is there value in capturing more than what is already available?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B9B0D4-3DF6-4B0A-92CA-357112AB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59681" y="2128561"/>
            <a:ext cx="2188143" cy="2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2526C-B352-4A88-85C2-D40CDC5AC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631" y="1205791"/>
            <a:ext cx="11277746" cy="880533"/>
          </a:xfrm>
        </p:spPr>
        <p:txBody>
          <a:bodyPr/>
          <a:lstStyle/>
          <a:p>
            <a:r>
              <a:rPr lang="en-NZ" dirty="0" err="1"/>
              <a:t>LPChoose</a:t>
            </a:r>
            <a:endParaRPr lang="en-NZ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529831-080C-49A6-BF75-4F94C36A2F4F}"/>
              </a:ext>
            </a:extLst>
          </p:cNvPr>
          <p:cNvSpPr txBox="1">
            <a:spLocks/>
          </p:cNvSpPr>
          <p:nvPr/>
        </p:nvSpPr>
        <p:spPr>
          <a:xfrm>
            <a:off x="225631" y="2119313"/>
            <a:ext cx="11756572" cy="413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59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programming algorithm for allocation of sequencing resources across animals in a population</a:t>
            </a:r>
          </a:p>
          <a:p>
            <a:endParaRPr lang="en-US" dirty="0"/>
          </a:p>
          <a:p>
            <a:r>
              <a:rPr lang="en-US" dirty="0"/>
              <a:t>Sequencing is costly; therefore it is usually not feasible to sequence all animals</a:t>
            </a:r>
          </a:p>
          <a:p>
            <a:pPr lvl="1"/>
            <a:r>
              <a:rPr lang="en-US" dirty="0"/>
              <a:t>Which animals do we need to sequence to:</a:t>
            </a:r>
          </a:p>
          <a:p>
            <a:pPr lvl="2"/>
            <a:r>
              <a:rPr lang="en-US" dirty="0"/>
              <a:t>Capture all haplotypes in the population with the least animals sequenced? </a:t>
            </a:r>
          </a:p>
          <a:p>
            <a:pPr lvl="2"/>
            <a:r>
              <a:rPr lang="en-US" dirty="0" err="1"/>
              <a:t>Maximise</a:t>
            </a:r>
            <a:r>
              <a:rPr lang="en-US" dirty="0"/>
              <a:t> the number of haplotypes captured for a given number of animals sequenced?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NZ" dirty="0"/>
          </a:p>
        </p:txBody>
      </p:sp>
      <p:pic>
        <p:nvPicPr>
          <p:cNvPr id="29" name="Content Placeholder 4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C5320DF7-76A6-40FD-8ECF-0988710E3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61348" y="5043144"/>
            <a:ext cx="1109005" cy="1228365"/>
          </a:xfrm>
          <a:prstGeom prst="rect">
            <a:avLst/>
          </a:prstGeom>
        </p:spPr>
      </p:pic>
      <p:pic>
        <p:nvPicPr>
          <p:cNvPr id="30" name="Picture 29" descr="A close up&#10;&#10;Description automatically generated">
            <a:extLst>
              <a:ext uri="{FF2B5EF4-FFF2-40B4-BE49-F238E27FC236}">
                <a16:creationId xmlns:a16="http://schemas.microsoft.com/office/drawing/2014/main" id="{1313BF9B-47BB-472C-A3B8-625CB74D7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2139" y="4830587"/>
            <a:ext cx="1304493" cy="880533"/>
          </a:xfrm>
          <a:prstGeom prst="rect">
            <a:avLst/>
          </a:prstGeom>
        </p:spPr>
      </p:pic>
      <p:pic>
        <p:nvPicPr>
          <p:cNvPr id="31" name="Picture 30" descr="A close up&#10;&#10;Description automatically generated">
            <a:extLst>
              <a:ext uri="{FF2B5EF4-FFF2-40B4-BE49-F238E27FC236}">
                <a16:creationId xmlns:a16="http://schemas.microsoft.com/office/drawing/2014/main" id="{D25265B0-7506-4E11-8B32-2671B1F8B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34385" y="5124652"/>
            <a:ext cx="1304493" cy="880533"/>
          </a:xfrm>
          <a:prstGeom prst="rect">
            <a:avLst/>
          </a:prstGeom>
        </p:spPr>
      </p:pic>
      <p:pic>
        <p:nvPicPr>
          <p:cNvPr id="32" name="Picture 31" descr="A close up&#10;&#10;Description automatically generated">
            <a:extLst>
              <a:ext uri="{FF2B5EF4-FFF2-40B4-BE49-F238E27FC236}">
                <a16:creationId xmlns:a16="http://schemas.microsoft.com/office/drawing/2014/main" id="{6A46BBB3-8278-4015-8535-4DBEB9C6F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86387" y="4537353"/>
            <a:ext cx="1304493" cy="880533"/>
          </a:xfrm>
          <a:prstGeom prst="rect">
            <a:avLst/>
          </a:prstGeom>
        </p:spPr>
      </p:pic>
      <p:pic>
        <p:nvPicPr>
          <p:cNvPr id="33" name="Picture 32" descr="A close up&#10;&#10;Description automatically generated">
            <a:extLst>
              <a:ext uri="{FF2B5EF4-FFF2-40B4-BE49-F238E27FC236}">
                <a16:creationId xmlns:a16="http://schemas.microsoft.com/office/drawing/2014/main" id="{3D83F73F-BBBF-4D85-8869-63D5EDB3E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6631" y="4947287"/>
            <a:ext cx="1304493" cy="880533"/>
          </a:xfrm>
          <a:prstGeom prst="rect">
            <a:avLst/>
          </a:prstGeom>
        </p:spPr>
      </p:pic>
      <p:pic>
        <p:nvPicPr>
          <p:cNvPr id="34" name="Picture 33" descr="A close up&#10;&#10;Description automatically generated">
            <a:extLst>
              <a:ext uri="{FF2B5EF4-FFF2-40B4-BE49-F238E27FC236}">
                <a16:creationId xmlns:a16="http://schemas.microsoft.com/office/drawing/2014/main" id="{9D858C96-8B4D-40AF-9442-2D6DA2A45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60350" y="4405646"/>
            <a:ext cx="1304493" cy="880533"/>
          </a:xfrm>
          <a:prstGeom prst="rect">
            <a:avLst/>
          </a:prstGeom>
        </p:spPr>
      </p:pic>
      <p:pic>
        <p:nvPicPr>
          <p:cNvPr id="35" name="Picture 34" descr="A close up&#10;&#10;Description automatically generated">
            <a:extLst>
              <a:ext uri="{FF2B5EF4-FFF2-40B4-BE49-F238E27FC236}">
                <a16:creationId xmlns:a16="http://schemas.microsoft.com/office/drawing/2014/main" id="{6DF17E61-3194-4CAF-AD63-7BD09236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89226" y="5410578"/>
            <a:ext cx="1304493" cy="880533"/>
          </a:xfrm>
          <a:prstGeom prst="rect">
            <a:avLst/>
          </a:prstGeom>
        </p:spPr>
      </p:pic>
      <p:pic>
        <p:nvPicPr>
          <p:cNvPr id="36" name="Picture 35" descr="A close up&#10;&#10;Description automatically generated">
            <a:extLst>
              <a:ext uri="{FF2B5EF4-FFF2-40B4-BE49-F238E27FC236}">
                <a16:creationId xmlns:a16="http://schemas.microsoft.com/office/drawing/2014/main" id="{4F6524E4-BD24-4465-B9DF-686C49AD1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31415" y="5670731"/>
            <a:ext cx="1304493" cy="880533"/>
          </a:xfrm>
          <a:prstGeom prst="rect">
            <a:avLst/>
          </a:prstGeom>
        </p:spPr>
      </p:pic>
      <p:pic>
        <p:nvPicPr>
          <p:cNvPr id="37" name="Picture 36" descr="A close up&#10;&#10;Description automatically generated">
            <a:extLst>
              <a:ext uri="{FF2B5EF4-FFF2-40B4-BE49-F238E27FC236}">
                <a16:creationId xmlns:a16="http://schemas.microsoft.com/office/drawing/2014/main" id="{A5436707-9C67-4D39-AF6A-DC9408F74C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3490" y="5487085"/>
            <a:ext cx="1304493" cy="880533"/>
          </a:xfrm>
          <a:prstGeom prst="rect">
            <a:avLst/>
          </a:prstGeom>
        </p:spPr>
      </p:pic>
      <p:pic>
        <p:nvPicPr>
          <p:cNvPr id="38" name="Picture 37" descr="A close up&#10;&#10;Description automatically generated">
            <a:extLst>
              <a:ext uri="{FF2B5EF4-FFF2-40B4-BE49-F238E27FC236}">
                <a16:creationId xmlns:a16="http://schemas.microsoft.com/office/drawing/2014/main" id="{2942A594-D445-418C-8BD7-20B79759A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1111" y="4863172"/>
            <a:ext cx="1304493" cy="880533"/>
          </a:xfrm>
          <a:prstGeom prst="rect">
            <a:avLst/>
          </a:prstGeom>
        </p:spPr>
      </p:pic>
      <p:pic>
        <p:nvPicPr>
          <p:cNvPr id="39" name="Picture 38" descr="A close up&#10;&#10;Description automatically generated">
            <a:extLst>
              <a:ext uri="{FF2B5EF4-FFF2-40B4-BE49-F238E27FC236}">
                <a16:creationId xmlns:a16="http://schemas.microsoft.com/office/drawing/2014/main" id="{DA4359D4-1028-4283-AC7C-21A223CD5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93849" y="5351903"/>
            <a:ext cx="1304493" cy="880533"/>
          </a:xfrm>
          <a:prstGeom prst="rect">
            <a:avLst/>
          </a:prstGeom>
        </p:spPr>
      </p:pic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2C66DF7F-450C-48CB-B049-CCE29C39BECD}"/>
              </a:ext>
            </a:extLst>
          </p:cNvPr>
          <p:cNvSpPr/>
          <p:nvPr/>
        </p:nvSpPr>
        <p:spPr>
          <a:xfrm>
            <a:off x="4256725" y="4499476"/>
            <a:ext cx="914400" cy="612648"/>
          </a:xfrm>
          <a:prstGeom prst="wedgeEllipseCallout">
            <a:avLst>
              <a:gd name="adj1" fmla="val -41612"/>
              <a:gd name="adj2" fmla="val 993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D99082-4DE7-4EAC-B5BA-23E61B4630BC}"/>
              </a:ext>
            </a:extLst>
          </p:cNvPr>
          <p:cNvSpPr txBox="1"/>
          <p:nvPr/>
        </p:nvSpPr>
        <p:spPr>
          <a:xfrm>
            <a:off x="4371705" y="4600441"/>
            <a:ext cx="763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dirty="0"/>
              <a:t>I choose…</a:t>
            </a:r>
          </a:p>
          <a:p>
            <a:r>
              <a:rPr lang="en-NZ" sz="1100" dirty="0"/>
              <a:t>That one!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EA4E-D8F7-46CA-BC42-E3E29B57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743" y="10790"/>
            <a:ext cx="6704257" cy="16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2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10D364A-4943-473D-8CCB-4EA08834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" y="16778"/>
            <a:ext cx="12192000" cy="6843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203C0-BD62-4311-A42F-387DEADDEE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06600" y="666816"/>
            <a:ext cx="1442904" cy="39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735D66-7B9A-4C9F-AF46-FBE8BD0F7C66}"/>
              </a:ext>
            </a:extLst>
          </p:cNvPr>
          <p:cNvSpPr txBox="1"/>
          <p:nvPr/>
        </p:nvSpPr>
        <p:spPr>
          <a:xfrm>
            <a:off x="4949504" y="482150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Texel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6A594-56C7-4D24-9DC7-2E9AC562E1E8}"/>
              </a:ext>
            </a:extLst>
          </p:cNvPr>
          <p:cNvCxnSpPr>
            <a:cxnSpLocks/>
          </p:cNvCxnSpPr>
          <p:nvPr/>
        </p:nvCxnSpPr>
        <p:spPr>
          <a:xfrm>
            <a:off x="936867" y="2281806"/>
            <a:ext cx="237592" cy="121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3D97FB-A413-44E4-94C5-A27CB6C4F00C}"/>
              </a:ext>
            </a:extLst>
          </p:cNvPr>
          <p:cNvSpPr txBox="1"/>
          <p:nvPr/>
        </p:nvSpPr>
        <p:spPr>
          <a:xfrm>
            <a:off x="318781" y="1912474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Coopworth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1D110-6363-4666-8668-877CDEDA6400}"/>
              </a:ext>
            </a:extLst>
          </p:cNvPr>
          <p:cNvSpPr txBox="1"/>
          <p:nvPr/>
        </p:nvSpPr>
        <p:spPr>
          <a:xfrm>
            <a:off x="3229761" y="6082018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Romney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E561D7-926E-47EE-8F9C-D7945D456D6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88191" y="6014906"/>
            <a:ext cx="1241570" cy="25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63DF77-A686-4E80-9F00-B16F79582163}"/>
              </a:ext>
            </a:extLst>
          </p:cNvPr>
          <p:cNvSpPr txBox="1"/>
          <p:nvPr/>
        </p:nvSpPr>
        <p:spPr>
          <a:xfrm>
            <a:off x="4085439" y="5545123"/>
            <a:ext cx="112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Perendale</a:t>
            </a:r>
            <a:endParaRPr lang="en-NZ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50846-047F-4DF8-8D9B-BC442215522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56267" y="5159231"/>
            <a:ext cx="629172" cy="57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FE1CD8-89D2-4CDA-A51A-2912F6DD4DC4}"/>
              </a:ext>
            </a:extLst>
          </p:cNvPr>
          <p:cNvSpPr txBox="1"/>
          <p:nvPr/>
        </p:nvSpPr>
        <p:spPr>
          <a:xfrm>
            <a:off x="6585358" y="165263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Highlander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89BBCB-A108-42BB-A8E1-803B5663A7C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531224" y="2021963"/>
            <a:ext cx="1661833" cy="167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BC9BFC-3B8B-45CB-A527-322DB322FCD3}"/>
              </a:ext>
            </a:extLst>
          </p:cNvPr>
          <p:cNvSpPr txBox="1"/>
          <p:nvPr/>
        </p:nvSpPr>
        <p:spPr>
          <a:xfrm>
            <a:off x="9982899" y="2671893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Primera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E2607F-8F91-4E79-B5CF-3C61D68CC37E}"/>
              </a:ext>
            </a:extLst>
          </p:cNvPr>
          <p:cNvCxnSpPr/>
          <p:nvPr/>
        </p:nvCxnSpPr>
        <p:spPr>
          <a:xfrm>
            <a:off x="10435905" y="3053593"/>
            <a:ext cx="0" cy="133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935526-2B98-4DD0-B262-CCB2F992CF21}"/>
              </a:ext>
            </a:extLst>
          </p:cNvPr>
          <p:cNvSpPr txBox="1"/>
          <p:nvPr/>
        </p:nvSpPr>
        <p:spPr>
          <a:xfrm>
            <a:off x="10240163" y="366450"/>
            <a:ext cx="1769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Cyan: NZ WGS</a:t>
            </a:r>
          </a:p>
          <a:p>
            <a:r>
              <a:rPr lang="en-NZ" dirty="0"/>
              <a:t>Blue: Other WGS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DAC4D-88D5-4012-81FC-6646A2254F8F}"/>
              </a:ext>
            </a:extLst>
          </p:cNvPr>
          <p:cNvSpPr txBox="1"/>
          <p:nvPr/>
        </p:nvSpPr>
        <p:spPr>
          <a:xfrm>
            <a:off x="-54740" y="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Based on HD Genotypes</a:t>
            </a:r>
          </a:p>
        </p:txBody>
      </p:sp>
    </p:spTree>
    <p:extLst>
      <p:ext uri="{BB962C8B-B14F-4D97-AF65-F5344CB8AC3E}">
        <p14:creationId xmlns:p14="http://schemas.microsoft.com/office/powerpoint/2010/main" val="67170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67C62E4-2D4D-460F-B714-C52ADD2C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69" y="0"/>
            <a:ext cx="6858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275034-F78C-4B7A-BA64-EBAD9CE72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465" y="1205791"/>
            <a:ext cx="4507185" cy="880533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How many animals</a:t>
            </a:r>
          </a:p>
          <a:p>
            <a:r>
              <a:rPr lang="en-NZ" dirty="0"/>
              <a:t>to choose?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133F6-61DD-4703-AA4A-6BD8F02ADAEC}"/>
              </a:ext>
            </a:extLst>
          </p:cNvPr>
          <p:cNvSpPr txBox="1"/>
          <p:nvPr/>
        </p:nvSpPr>
        <p:spPr>
          <a:xfrm>
            <a:off x="233363" y="2114329"/>
            <a:ext cx="5100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Frequent haplotypes get captured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 Many animals have at least one low-frequency haplotype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22,765 of 22,887 to capture all present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How quickly haplotypes are captured depends on definition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38658-E527-45DE-A745-064B1EDB4B30}"/>
              </a:ext>
            </a:extLst>
          </p:cNvPr>
          <p:cNvSpPr txBox="1"/>
          <p:nvPr/>
        </p:nvSpPr>
        <p:spPr>
          <a:xfrm>
            <a:off x="5815013" y="76886"/>
            <a:ext cx="621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Solid Line: Haplotypes		Dashed Line: Individuals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283FC2-C978-4DEE-B8BC-78EA93C347F5}"/>
              </a:ext>
            </a:extLst>
          </p:cNvPr>
          <p:cNvSpPr txBox="1"/>
          <p:nvPr/>
        </p:nvSpPr>
        <p:spPr>
          <a:xfrm>
            <a:off x="2947057" y="5586221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Based on HD Genotypes</a:t>
            </a:r>
          </a:p>
          <a:p>
            <a:r>
              <a:rPr lang="en-NZ" dirty="0"/>
              <a:t>Haploblock: 250 </a:t>
            </a:r>
            <a:r>
              <a:rPr lang="en-NZ" dirty="0" err="1"/>
              <a:t>Kb</a:t>
            </a:r>
            <a:endParaRPr lang="en-NZ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900CEF-4726-4460-B11D-3CC9EB1701A9}"/>
              </a:ext>
            </a:extLst>
          </p:cNvPr>
          <p:cNvSpPr/>
          <p:nvPr/>
        </p:nvSpPr>
        <p:spPr>
          <a:xfrm>
            <a:off x="5951962" y="51980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solidFill>
                  <a:srgbClr val="0070C0"/>
                </a:solidFill>
              </a:rPr>
              <a:t>0.982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B0DFAA-31D2-4463-BDC4-D72E4B89BC0D}"/>
              </a:ext>
            </a:extLst>
          </p:cNvPr>
          <p:cNvSpPr/>
          <p:nvPr/>
        </p:nvSpPr>
        <p:spPr>
          <a:xfrm>
            <a:off x="7597738" y="292894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solidFill>
                  <a:srgbClr val="0070C0"/>
                </a:solidFill>
              </a:rPr>
              <a:t>0.524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203E06-B6C5-4FB7-A396-4245B6C7403A}"/>
              </a:ext>
            </a:extLst>
          </p:cNvPr>
          <p:cNvSpPr/>
          <p:nvPr/>
        </p:nvSpPr>
        <p:spPr>
          <a:xfrm>
            <a:off x="5973393" y="77554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0.937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30491B-B749-42C8-8366-3C2595A9E2A3}"/>
              </a:ext>
            </a:extLst>
          </p:cNvPr>
          <p:cNvSpPr/>
          <p:nvPr/>
        </p:nvSpPr>
        <p:spPr>
          <a:xfrm>
            <a:off x="7583865" y="467367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0.196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5352BB-7737-4245-AEC4-67C0D19DBB12}"/>
              </a:ext>
            </a:extLst>
          </p:cNvPr>
          <p:cNvSpPr/>
          <p:nvPr/>
        </p:nvSpPr>
        <p:spPr>
          <a:xfrm>
            <a:off x="7590264" y="504300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0.128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469DA4-ACCC-4B7B-BAC2-5335C00BE081}"/>
              </a:ext>
            </a:extLst>
          </p:cNvPr>
          <p:cNvSpPr/>
          <p:nvPr/>
        </p:nvSpPr>
        <p:spPr>
          <a:xfrm>
            <a:off x="5973392" y="107195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0.879</a:t>
            </a:r>
          </a:p>
        </p:txBody>
      </p:sp>
    </p:spTree>
    <p:extLst>
      <p:ext uri="{BB962C8B-B14F-4D97-AF65-F5344CB8AC3E}">
        <p14:creationId xmlns:p14="http://schemas.microsoft.com/office/powerpoint/2010/main" val="77846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C1BB25-C194-4335-96CB-9EA1F7EA2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1825C-9496-4C6D-B75F-DDC40B5A9EF7}"/>
              </a:ext>
            </a:extLst>
          </p:cNvPr>
          <p:cNvSpPr txBox="1"/>
          <p:nvPr/>
        </p:nvSpPr>
        <p:spPr>
          <a:xfrm>
            <a:off x="6278698" y="361092"/>
            <a:ext cx="59133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Animals selected by </a:t>
            </a:r>
            <a:r>
              <a:rPr lang="en-NZ" dirty="0" err="1"/>
              <a:t>LPChoose</a:t>
            </a:r>
            <a:r>
              <a:rPr lang="en-NZ" dirty="0"/>
              <a:t> more in the centre of the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Crossbreds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r>
              <a:rPr lang="en-NZ" dirty="0"/>
              <a:t>More individuals on the right side of the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Reflective of individuals available at time of selection</a:t>
            </a:r>
          </a:p>
          <a:p>
            <a:endParaRPr lang="en-NZ" dirty="0"/>
          </a:p>
          <a:p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4D768-2F82-4737-BFF0-EE56547FFA51}"/>
              </a:ext>
            </a:extLst>
          </p:cNvPr>
          <p:cNvSpPr txBox="1"/>
          <p:nvPr/>
        </p:nvSpPr>
        <p:spPr>
          <a:xfrm>
            <a:off x="10240163" y="5424225"/>
            <a:ext cx="1769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Cyan: NZ WGS</a:t>
            </a:r>
          </a:p>
          <a:p>
            <a:r>
              <a:rPr lang="en-NZ" dirty="0"/>
              <a:t>Blue: Other WGS</a:t>
            </a:r>
          </a:p>
          <a:p>
            <a:r>
              <a:rPr lang="en-NZ" dirty="0"/>
              <a:t>Red: </a:t>
            </a:r>
            <a:r>
              <a:rPr lang="en-NZ" dirty="0" err="1"/>
              <a:t>LPChoose</a:t>
            </a:r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92E85-911B-449B-8C27-3019BCCEAAE6}"/>
              </a:ext>
            </a:extLst>
          </p:cNvPr>
          <p:cNvSpPr txBox="1"/>
          <p:nvPr/>
        </p:nvSpPr>
        <p:spPr>
          <a:xfrm>
            <a:off x="-54740" y="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Based on HD Genotypes</a:t>
            </a:r>
          </a:p>
        </p:txBody>
      </p:sp>
    </p:spTree>
    <p:extLst>
      <p:ext uri="{BB962C8B-B14F-4D97-AF65-F5344CB8AC3E}">
        <p14:creationId xmlns:p14="http://schemas.microsoft.com/office/powerpoint/2010/main" val="122833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78D99C-6BAF-4579-8BCD-9E5BD25D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02" y="0"/>
            <a:ext cx="6858000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12BAC05-72EB-4B76-AF4A-B781019F86EE}"/>
              </a:ext>
            </a:extLst>
          </p:cNvPr>
          <p:cNvSpPr/>
          <p:nvPr/>
        </p:nvSpPr>
        <p:spPr>
          <a:xfrm>
            <a:off x="100014" y="2248673"/>
            <a:ext cx="5240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Most of the haplotypes are covered in the WGS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NZ animals captured more unique haplotypes than 213 chosen by </a:t>
            </a:r>
            <a:r>
              <a:rPr lang="en-NZ" dirty="0" err="1"/>
              <a:t>LPChoose</a:t>
            </a: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Inclusion of non-NZ animals results in more NZ haplotypes being covered</a:t>
            </a:r>
          </a:p>
          <a:p>
            <a:endParaRPr lang="en-NZ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0B996-950B-46DE-937E-12EF74D78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426" y="1205791"/>
            <a:ext cx="5402535" cy="880533"/>
          </a:xfrm>
        </p:spPr>
        <p:txBody>
          <a:bodyPr>
            <a:normAutofit lnSpcReduction="10000"/>
          </a:bodyPr>
          <a:lstStyle/>
          <a:p>
            <a:r>
              <a:rPr lang="en-NZ" dirty="0"/>
              <a:t>How well do the animals with WGS data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5A304-6DD5-4A45-876A-8ED24F599E2A}"/>
              </a:ext>
            </a:extLst>
          </p:cNvPr>
          <p:cNvSpPr txBox="1"/>
          <p:nvPr/>
        </p:nvSpPr>
        <p:spPr>
          <a:xfrm>
            <a:off x="5795961" y="645535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rgbClr val="FF0000"/>
                </a:solidFill>
              </a:rPr>
              <a:t>213 </a:t>
            </a:r>
            <a:r>
              <a:rPr lang="en-NZ" b="1" dirty="0" err="1">
                <a:solidFill>
                  <a:srgbClr val="FF0000"/>
                </a:solidFill>
              </a:rPr>
              <a:t>LPChoose</a:t>
            </a:r>
            <a:r>
              <a:rPr lang="en-NZ" b="1" dirty="0">
                <a:solidFill>
                  <a:srgbClr val="FF0000"/>
                </a:solidFill>
              </a:rPr>
              <a:t>: 0.937</a:t>
            </a:r>
          </a:p>
          <a:p>
            <a:r>
              <a:rPr lang="en-NZ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2274F-76F8-4D24-91FA-EE17E58CBA86}"/>
              </a:ext>
            </a:extLst>
          </p:cNvPr>
          <p:cNvSpPr txBox="1"/>
          <p:nvPr/>
        </p:nvSpPr>
        <p:spPr>
          <a:xfrm>
            <a:off x="5829099" y="1107200"/>
            <a:ext cx="20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</a:rPr>
              <a:t>935 WGS: 0.926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724030-2B72-4A61-BE9B-C0F63107CECB}"/>
              </a:ext>
            </a:extLst>
          </p:cNvPr>
          <p:cNvSpPr txBox="1"/>
          <p:nvPr/>
        </p:nvSpPr>
        <p:spPr>
          <a:xfrm>
            <a:off x="5829099" y="1560099"/>
            <a:ext cx="23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B0F0"/>
                </a:solidFill>
              </a:rPr>
              <a:t>213 NZ WGS: 0.847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C933-BF13-437E-BB95-B49AE974FD10}"/>
              </a:ext>
            </a:extLst>
          </p:cNvPr>
          <p:cNvSpPr txBox="1"/>
          <p:nvPr/>
        </p:nvSpPr>
        <p:spPr>
          <a:xfrm>
            <a:off x="7010395" y="4602718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rgbClr val="FF0000"/>
                </a:solidFill>
              </a:rPr>
              <a:t>213 </a:t>
            </a:r>
            <a:r>
              <a:rPr lang="en-NZ" b="1" dirty="0" err="1">
                <a:solidFill>
                  <a:srgbClr val="FF0000"/>
                </a:solidFill>
              </a:rPr>
              <a:t>LPChoose</a:t>
            </a:r>
            <a:r>
              <a:rPr lang="en-NZ" b="1" dirty="0">
                <a:solidFill>
                  <a:srgbClr val="FF0000"/>
                </a:solidFill>
              </a:rPr>
              <a:t>: 0.196</a:t>
            </a:r>
          </a:p>
          <a:p>
            <a:endParaRPr lang="en-NZ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E3ECE-14B8-4E24-A651-1A94A1F95D4B}"/>
              </a:ext>
            </a:extLst>
          </p:cNvPr>
          <p:cNvSpPr txBox="1"/>
          <p:nvPr/>
        </p:nvSpPr>
        <p:spPr>
          <a:xfrm>
            <a:off x="6442257" y="5209401"/>
            <a:ext cx="23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B0F0"/>
                </a:solidFill>
              </a:rPr>
              <a:t>213 NZ WGS: 0.152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91D5F3-307B-4BC2-A09A-AA46E19D85EB}"/>
              </a:ext>
            </a:extLst>
          </p:cNvPr>
          <p:cNvSpPr txBox="1"/>
          <p:nvPr/>
        </p:nvSpPr>
        <p:spPr>
          <a:xfrm>
            <a:off x="8080560" y="2070616"/>
            <a:ext cx="20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</a:rPr>
              <a:t>935 WGS: 0.745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C6A56-6968-43F7-8542-6A36B15F84F9}"/>
              </a:ext>
            </a:extLst>
          </p:cNvPr>
          <p:cNvSpPr txBox="1"/>
          <p:nvPr/>
        </p:nvSpPr>
        <p:spPr>
          <a:xfrm>
            <a:off x="2947057" y="5586221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Based on HD Genotypes</a:t>
            </a:r>
          </a:p>
          <a:p>
            <a:r>
              <a:rPr lang="en-NZ" dirty="0"/>
              <a:t>Haploblock: 250 </a:t>
            </a:r>
            <a:r>
              <a:rPr lang="en-NZ" dirty="0" err="1"/>
              <a:t>Kb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0685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EB651D-4594-46D0-9FAC-A7258EF55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What is a Haplotype?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AB13-CE80-4332-98EF-6EA80ECFF7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737" y="2019300"/>
            <a:ext cx="10809639" cy="4365625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Haplotype definition</a:t>
            </a:r>
          </a:p>
          <a:p>
            <a:pPr lvl="1" fontAlgn="base"/>
            <a:r>
              <a:rPr lang="en-US" dirty="0"/>
              <a:t>A set of genes inherited together from one parent on one chromosome</a:t>
            </a:r>
          </a:p>
          <a:p>
            <a:pPr lvl="1" fontAlgn="base"/>
            <a:r>
              <a:rPr lang="en-US" dirty="0"/>
              <a:t>All genes on a chromosome inherited together from a single parent</a:t>
            </a:r>
          </a:p>
          <a:p>
            <a:pPr lvl="1" fontAlgn="base"/>
            <a:r>
              <a:rPr lang="en-US" dirty="0"/>
              <a:t>Inherited together because of genetic linkage</a:t>
            </a:r>
          </a:p>
          <a:p>
            <a:pPr lvl="2" fontAlgn="base"/>
            <a:r>
              <a:rPr lang="en-US" dirty="0"/>
              <a:t>i.e. genes that are close to each other on the same chromosome tend to be inherited together.</a:t>
            </a:r>
          </a:p>
          <a:p>
            <a:pPr lvl="1" fontAlgn="base"/>
            <a:r>
              <a:rPr lang="en-US" dirty="0"/>
              <a:t>Can also refer to variants inherited together on a chromosome, rather than genes</a:t>
            </a:r>
          </a:p>
          <a:p>
            <a:pPr lvl="2" fontAlgn="base"/>
            <a:r>
              <a:rPr lang="en-US" dirty="0"/>
              <a:t>This workshop will focus primarily on SNPs</a:t>
            </a:r>
          </a:p>
          <a:p>
            <a:pPr lvl="1" fontAlgn="base"/>
            <a:endParaRPr lang="en-NZ" dirty="0"/>
          </a:p>
          <a:p>
            <a:pPr fontAlgn="base"/>
            <a:r>
              <a:rPr lang="en-NZ" dirty="0"/>
              <a:t>Resolving haplotypes i.e. Phasing</a:t>
            </a:r>
          </a:p>
          <a:p>
            <a:pPr lvl="1" fontAlgn="base"/>
            <a:r>
              <a:rPr lang="en-NZ" dirty="0"/>
              <a:t>Sequencing/wet lab approaches</a:t>
            </a:r>
          </a:p>
          <a:p>
            <a:pPr lvl="1" fontAlgn="base"/>
            <a:r>
              <a:rPr lang="en-NZ" dirty="0"/>
              <a:t>Computational approaches</a:t>
            </a:r>
          </a:p>
          <a:p>
            <a:pPr lvl="2" fontAlgn="base"/>
            <a:r>
              <a:rPr lang="en-NZ" dirty="0"/>
              <a:t>This workshop will focus primarily on computational approaches</a:t>
            </a:r>
          </a:p>
          <a:p>
            <a:pPr lvl="2" fontAlgn="base"/>
            <a:r>
              <a:rPr lang="en-US" dirty="0"/>
              <a:t>Aims to capture genomic segments that are the same between individuals because they are identical-by-descent (inherited from the same ancestor)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291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5CD9A-DFC7-4879-A630-777FFC20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44" y="1151390"/>
            <a:ext cx="10809912" cy="880533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Imputation from </a:t>
            </a:r>
          </a:p>
          <a:p>
            <a:r>
              <a:rPr lang="en-NZ" dirty="0"/>
              <a:t>HD to WGS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AF61-BB3F-4526-B62F-7262F2E020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NZ" dirty="0"/>
              <a:t>Phasing/Imputation in Beagle 5.1</a:t>
            </a:r>
          </a:p>
          <a:p>
            <a:pPr marL="742950" lvl="1" indent="-285750"/>
            <a:r>
              <a:rPr lang="en-NZ" dirty="0"/>
              <a:t>Default parameters except N</a:t>
            </a:r>
            <a:r>
              <a:rPr lang="en-NZ" baseline="-25000" dirty="0"/>
              <a:t>e</a:t>
            </a:r>
            <a:r>
              <a:rPr lang="en-NZ" dirty="0"/>
              <a:t>=500</a:t>
            </a:r>
            <a:endParaRPr lang="en-NZ" baseline="-25000" dirty="0"/>
          </a:p>
          <a:p>
            <a:endParaRPr lang="en-NZ" dirty="0"/>
          </a:p>
          <a:p>
            <a:r>
              <a:rPr lang="en-NZ" dirty="0"/>
              <a:t>Masked 759 Chromosome 26 SNPs in HD animals</a:t>
            </a:r>
          </a:p>
          <a:p>
            <a:pPr lvl="1"/>
            <a:r>
              <a:rPr lang="en-NZ" dirty="0"/>
              <a:t>Imputed to 505,190 WGS SNPs</a:t>
            </a:r>
          </a:p>
          <a:p>
            <a:pPr lvl="1"/>
            <a:r>
              <a:rPr lang="en-NZ" dirty="0"/>
              <a:t>Individual accuracy as concordance between true and imputed genotype across all masked SNPs</a:t>
            </a:r>
          </a:p>
          <a:p>
            <a:pPr marL="285750" indent="-285750"/>
            <a:endParaRPr lang="en-NZ" dirty="0"/>
          </a:p>
          <a:p>
            <a:pPr marL="285750" indent="-285750"/>
            <a:r>
              <a:rPr lang="en-NZ" dirty="0"/>
              <a:t>Imputation Accuracy (HD</a:t>
            </a:r>
            <a:r>
              <a:rPr lang="en-NZ" dirty="0">
                <a:sym typeface="Wingdings" panose="05000000000000000000" pitchFamily="2" charset="2"/>
              </a:rPr>
              <a:t>WGS): 0.965</a:t>
            </a:r>
          </a:p>
          <a:p>
            <a:pPr marL="457200" lvl="1" indent="0">
              <a:buNone/>
            </a:pPr>
            <a:endParaRPr lang="en-NZ" dirty="0">
              <a:sym typeface="Wingdings" panose="05000000000000000000" pitchFamily="2" charset="2"/>
            </a:endParaRPr>
          </a:p>
          <a:p>
            <a:r>
              <a:rPr lang="en-NZ" dirty="0"/>
              <a:t>Filtered based on MAF (0.01)/</a:t>
            </a:r>
            <a:r>
              <a:rPr lang="en-NZ" dirty="0" err="1"/>
              <a:t>Callrate</a:t>
            </a:r>
            <a:r>
              <a:rPr lang="en-NZ" dirty="0"/>
              <a:t> (0.99) in NZ WGS animals (280,750 SNPs)</a:t>
            </a:r>
          </a:p>
          <a:p>
            <a:pPr lvl="1"/>
            <a:r>
              <a:rPr lang="en-NZ" dirty="0"/>
              <a:t>NZ WGS Animals as reference: 0.958</a:t>
            </a:r>
          </a:p>
          <a:p>
            <a:pPr lvl="1"/>
            <a:r>
              <a:rPr lang="en-NZ" dirty="0"/>
              <a:t>NZ and AUS WGS Animals as reference: 0.969</a:t>
            </a:r>
          </a:p>
          <a:p>
            <a:pPr lvl="1"/>
            <a:r>
              <a:rPr lang="en-NZ" dirty="0"/>
              <a:t>All WGS Animals as reference: 0.972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030E4D-60E2-4D00-9CC5-3B88BDDD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83930"/>
              </p:ext>
            </p:extLst>
          </p:nvPr>
        </p:nvGraphicFramePr>
        <p:xfrm>
          <a:off x="4942163" y="282575"/>
          <a:ext cx="7249837" cy="762000"/>
        </p:xfrm>
        <a:graphic>
          <a:graphicData uri="http://schemas.openxmlformats.org/drawingml/2006/table">
            <a:tbl>
              <a:tblPr/>
              <a:tblGrid>
                <a:gridCol w="426461">
                  <a:extLst>
                    <a:ext uri="{9D8B030D-6E8A-4147-A177-3AD203B41FA5}">
                      <a16:colId xmlns:a16="http://schemas.microsoft.com/office/drawing/2014/main" val="348988140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28301258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0239340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5683562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78094420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823355676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9044719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985966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66938409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67968046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1915029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6308337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656003178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15784163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47687438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2551029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8389753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251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592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993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3503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E8A967-EC91-4E49-A6CB-D8E614BE9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30515"/>
              </p:ext>
            </p:extLst>
          </p:nvPr>
        </p:nvGraphicFramePr>
        <p:xfrm>
          <a:off x="4942163" y="1239683"/>
          <a:ext cx="7249837" cy="762000"/>
        </p:xfrm>
        <a:graphic>
          <a:graphicData uri="http://schemas.openxmlformats.org/drawingml/2006/table">
            <a:tbl>
              <a:tblPr/>
              <a:tblGrid>
                <a:gridCol w="426461">
                  <a:extLst>
                    <a:ext uri="{9D8B030D-6E8A-4147-A177-3AD203B41FA5}">
                      <a16:colId xmlns:a16="http://schemas.microsoft.com/office/drawing/2014/main" val="4288777106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82995053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573691550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430802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23304991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792561901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108446671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0225086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12745738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8587864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09282494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48101513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6310736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557355378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34474620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584219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6664144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757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01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353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559678"/>
                  </a:ext>
                </a:extLst>
              </a:tr>
            </a:tbl>
          </a:graphicData>
        </a:graphic>
      </p:graphicFrame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74A93563-87A9-4B8B-9980-D5F4A68DCDAF}"/>
              </a:ext>
            </a:extLst>
          </p:cNvPr>
          <p:cNvSpPr/>
          <p:nvPr/>
        </p:nvSpPr>
        <p:spPr>
          <a:xfrm>
            <a:off x="4510146" y="646527"/>
            <a:ext cx="431091" cy="11441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6B4C2A-1D49-4BCC-94A8-151838D1D9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Tenderness-HD 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D4279BAB-3E31-41AB-BCD1-60C849CD8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830"/>
            <a:ext cx="12192000" cy="52251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FA2E42-BAEB-47C2-9C0A-D15B2759B79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602997" y="1699830"/>
            <a:ext cx="650928" cy="70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EBC7C5-A546-4AAD-A79D-EDBB3909851E}"/>
              </a:ext>
            </a:extLst>
          </p:cNvPr>
          <p:cNvSpPr txBox="1"/>
          <p:nvPr/>
        </p:nvSpPr>
        <p:spPr>
          <a:xfrm>
            <a:off x="5253925" y="151516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CAST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ED116-8187-47AE-BD2F-D4F33FF4BA8F}"/>
              </a:ext>
            </a:extLst>
          </p:cNvPr>
          <p:cNvSpPr txBox="1"/>
          <p:nvPr/>
        </p:nvSpPr>
        <p:spPr>
          <a:xfrm>
            <a:off x="9144000" y="355072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DLK1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82667-91CF-4894-9622-A0F993A718FE}"/>
              </a:ext>
            </a:extLst>
          </p:cNvPr>
          <p:cNvCxnSpPr/>
          <p:nvPr/>
        </p:nvCxnSpPr>
        <p:spPr>
          <a:xfrm flipH="1">
            <a:off x="9144000" y="3918857"/>
            <a:ext cx="368135" cy="96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9EA3D3-6F71-47DE-A30B-744C2D8A2253}"/>
              </a:ext>
            </a:extLst>
          </p:cNvPr>
          <p:cNvSpPr txBox="1"/>
          <p:nvPr/>
        </p:nvSpPr>
        <p:spPr>
          <a:xfrm>
            <a:off x="9858525" y="3950341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CAPN1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5C42F0-3405-40E7-A9A4-E45CCCE8675E}"/>
              </a:ext>
            </a:extLst>
          </p:cNvPr>
          <p:cNvCxnSpPr/>
          <p:nvPr/>
        </p:nvCxnSpPr>
        <p:spPr>
          <a:xfrm flipH="1">
            <a:off x="9858525" y="4318476"/>
            <a:ext cx="368135" cy="96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71EAF-580D-462F-87CD-7500DE67B02A}"/>
              </a:ext>
            </a:extLst>
          </p:cNvPr>
          <p:cNvSpPr/>
          <p:nvPr/>
        </p:nvSpPr>
        <p:spPr>
          <a:xfrm>
            <a:off x="8906509" y="1086915"/>
            <a:ext cx="329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FDR Control: </a:t>
            </a:r>
            <a:r>
              <a:rPr lang="en-US" b="1" dirty="0" err="1"/>
              <a:t>Benjamini-Yekutieli</a:t>
            </a:r>
            <a:endParaRPr lang="en-NZ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E4722-C483-4829-AFCF-9A0B31BF9FBC}"/>
              </a:ext>
            </a:extLst>
          </p:cNvPr>
          <p:cNvSpPr/>
          <p:nvPr/>
        </p:nvSpPr>
        <p:spPr>
          <a:xfrm>
            <a:off x="10494099" y="381687"/>
            <a:ext cx="1697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1" dirty="0"/>
              <a:t>h</a:t>
            </a:r>
            <a:r>
              <a:rPr lang="en-NZ" sz="2000" b="1" baseline="30000" dirty="0"/>
              <a:t>2</a:t>
            </a:r>
            <a:r>
              <a:rPr lang="en-NZ" sz="2000" b="1" dirty="0"/>
              <a:t>=0.27 ± 0.02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1003-F2DF-4976-849A-4A63C194B55D}"/>
              </a:ext>
            </a:extLst>
          </p:cNvPr>
          <p:cNvSpPr txBox="1"/>
          <p:nvPr/>
        </p:nvSpPr>
        <p:spPr>
          <a:xfrm>
            <a:off x="9653961" y="741432"/>
            <a:ext cx="25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/>
              <a:t>Measured by shear force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05143F-0C90-4A9A-8372-A3DF39339D15}"/>
              </a:ext>
            </a:extLst>
          </p:cNvPr>
          <p:cNvSpPr/>
          <p:nvPr/>
        </p:nvSpPr>
        <p:spPr>
          <a:xfrm>
            <a:off x="10992215" y="2109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1" dirty="0"/>
              <a:t>N=10,146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68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84611-2EB1-4D94-B7E5-FCFCA8723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Tenderness-WGS</a:t>
            </a:r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3159E30D-E0E0-4F6E-A3F8-69F99DB07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813"/>
            <a:ext cx="12192000" cy="52251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D9A59F-69A2-43CB-9E1D-32042F8DB33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667253" y="1885155"/>
            <a:ext cx="545768" cy="57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327513-4210-4C57-9F8F-22944ADF6509}"/>
              </a:ext>
            </a:extLst>
          </p:cNvPr>
          <p:cNvSpPr txBox="1"/>
          <p:nvPr/>
        </p:nvSpPr>
        <p:spPr>
          <a:xfrm>
            <a:off x="4884245" y="151582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CAST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DD6FC-141D-4F34-A141-C84F92C60A09}"/>
              </a:ext>
            </a:extLst>
          </p:cNvPr>
          <p:cNvSpPr txBox="1"/>
          <p:nvPr/>
        </p:nvSpPr>
        <p:spPr>
          <a:xfrm>
            <a:off x="9144000" y="355072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DLK1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36643-AE32-4DE7-87D3-F8BD3815B70B}"/>
              </a:ext>
            </a:extLst>
          </p:cNvPr>
          <p:cNvCxnSpPr>
            <a:cxnSpLocks/>
          </p:cNvCxnSpPr>
          <p:nvPr/>
        </p:nvCxnSpPr>
        <p:spPr>
          <a:xfrm flipH="1">
            <a:off x="9144000" y="3918857"/>
            <a:ext cx="368136" cy="82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68557D-1739-4896-B3FF-1F801C7EBB6B}"/>
              </a:ext>
            </a:extLst>
          </p:cNvPr>
          <p:cNvSpPr txBox="1"/>
          <p:nvPr/>
        </p:nvSpPr>
        <p:spPr>
          <a:xfrm>
            <a:off x="9858525" y="3950341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CAPN1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79BC6-C4E7-4AF5-ABC7-931D079AA986}"/>
              </a:ext>
            </a:extLst>
          </p:cNvPr>
          <p:cNvCxnSpPr/>
          <p:nvPr/>
        </p:nvCxnSpPr>
        <p:spPr>
          <a:xfrm flipH="1">
            <a:off x="9858525" y="4318476"/>
            <a:ext cx="368135" cy="96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0CFA2F-72A1-4179-9FD3-91303CD60CB8}"/>
              </a:ext>
            </a:extLst>
          </p:cNvPr>
          <p:cNvSpPr txBox="1"/>
          <p:nvPr/>
        </p:nvSpPr>
        <p:spPr>
          <a:xfrm>
            <a:off x="6970825" y="41338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BRINP3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8B56A7-079C-4E9C-B76B-6541308A7FE9}"/>
              </a:ext>
            </a:extLst>
          </p:cNvPr>
          <p:cNvCxnSpPr>
            <a:cxnSpLocks/>
          </p:cNvCxnSpPr>
          <p:nvPr/>
        </p:nvCxnSpPr>
        <p:spPr>
          <a:xfrm flipH="1">
            <a:off x="6970825" y="4501945"/>
            <a:ext cx="368136" cy="82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3B266F-8649-4E3A-9746-B6CD12968C84}"/>
              </a:ext>
            </a:extLst>
          </p:cNvPr>
          <p:cNvSpPr txBox="1"/>
          <p:nvPr/>
        </p:nvSpPr>
        <p:spPr>
          <a:xfrm>
            <a:off x="10808148" y="4373149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CTNNA3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9B78A7-E923-4A4B-AC6A-757B201C2FF2}"/>
              </a:ext>
            </a:extLst>
          </p:cNvPr>
          <p:cNvCxnSpPr/>
          <p:nvPr/>
        </p:nvCxnSpPr>
        <p:spPr>
          <a:xfrm flipH="1">
            <a:off x="10808148" y="4741284"/>
            <a:ext cx="368135" cy="96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6865D7-E28F-4A43-8AE2-B73223AB1943}"/>
              </a:ext>
            </a:extLst>
          </p:cNvPr>
          <p:cNvSpPr txBox="1"/>
          <p:nvPr/>
        </p:nvSpPr>
        <p:spPr>
          <a:xfrm>
            <a:off x="5484492" y="440234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/>
              <a:t>SIX1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81D790-C818-41D9-86DC-6F7CB64F085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364337" y="4771677"/>
            <a:ext cx="412062" cy="7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8A0B4D-E189-4F92-81A8-9E51B61FE056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1200153" y="4965868"/>
            <a:ext cx="363026" cy="57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D3C6B6-64E7-4DCA-A7CF-2769E45FDC16}"/>
              </a:ext>
            </a:extLst>
          </p:cNvPr>
          <p:cNvSpPr txBox="1"/>
          <p:nvPr/>
        </p:nvSpPr>
        <p:spPr>
          <a:xfrm>
            <a:off x="1417145" y="4596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i="1" dirty="0"/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C06F7E-CD50-46CD-ADAD-59BBE16CFC47}"/>
              </a:ext>
            </a:extLst>
          </p:cNvPr>
          <p:cNvSpPr/>
          <p:nvPr/>
        </p:nvSpPr>
        <p:spPr>
          <a:xfrm>
            <a:off x="8906509" y="1086915"/>
            <a:ext cx="329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FDR Control: </a:t>
            </a:r>
            <a:r>
              <a:rPr lang="en-US" b="1" dirty="0" err="1"/>
              <a:t>Benjamini-Yekutieli</a:t>
            </a:r>
            <a:endParaRPr lang="en-NZ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CC904F-C3F2-4A7F-952B-A4922E6ED104}"/>
              </a:ext>
            </a:extLst>
          </p:cNvPr>
          <p:cNvSpPr/>
          <p:nvPr/>
        </p:nvSpPr>
        <p:spPr>
          <a:xfrm>
            <a:off x="10494099" y="381687"/>
            <a:ext cx="1697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1" dirty="0"/>
              <a:t>h</a:t>
            </a:r>
            <a:r>
              <a:rPr lang="en-NZ" sz="2000" b="1" baseline="30000" dirty="0"/>
              <a:t>2</a:t>
            </a:r>
            <a:r>
              <a:rPr lang="en-NZ" sz="2000" b="1" dirty="0"/>
              <a:t>=0.27 ± 0.02</a:t>
            </a:r>
            <a:endParaRPr 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761861-BEFA-46F7-99D1-E85B50083608}"/>
              </a:ext>
            </a:extLst>
          </p:cNvPr>
          <p:cNvSpPr txBox="1"/>
          <p:nvPr/>
        </p:nvSpPr>
        <p:spPr>
          <a:xfrm>
            <a:off x="9653961" y="741432"/>
            <a:ext cx="25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/>
              <a:t>Measured by shear force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B63356-EE3F-44A2-9DD0-5F0ECC381ABF}"/>
              </a:ext>
            </a:extLst>
          </p:cNvPr>
          <p:cNvSpPr/>
          <p:nvPr/>
        </p:nvSpPr>
        <p:spPr>
          <a:xfrm>
            <a:off x="10992215" y="2109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1" dirty="0"/>
              <a:t>N=10,146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105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FCBB7-88C6-41BE-B2BB-9519CBC90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886" y="1205791"/>
            <a:ext cx="11089491" cy="880533"/>
          </a:xfrm>
        </p:spPr>
        <p:txBody>
          <a:bodyPr>
            <a:normAutofit/>
          </a:bodyPr>
          <a:lstStyle/>
          <a:p>
            <a:r>
              <a:rPr lang="en-NZ" dirty="0"/>
              <a:t>Link between Muscle Fibre Types and Meat Tenderness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99BD2-564A-4769-8F53-12D4CF8D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1944302"/>
            <a:ext cx="4398349" cy="4336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C708BB-2735-4807-9963-15FBA47F73DC}"/>
              </a:ext>
            </a:extLst>
          </p:cNvPr>
          <p:cNvSpPr/>
          <p:nvPr/>
        </p:nvSpPr>
        <p:spPr>
          <a:xfrm>
            <a:off x="650123" y="3724977"/>
            <a:ext cx="4398349" cy="23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AEDE-B69D-4912-B286-8D785353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54" y="2602028"/>
            <a:ext cx="6878014" cy="3143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7E13CF-CB15-4089-A22C-956310DD6E7A}"/>
              </a:ext>
            </a:extLst>
          </p:cNvPr>
          <p:cNvSpPr/>
          <p:nvPr/>
        </p:nvSpPr>
        <p:spPr>
          <a:xfrm>
            <a:off x="6492748" y="5652209"/>
            <a:ext cx="569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>
                <a:hlinkClick r:id="rId4"/>
              </a:rPr>
              <a:t>https://www.ncbi.nlm.nih.gov/pmc/articles/PMC4789028/</a:t>
            </a:r>
            <a:endParaRPr lang="en-N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372073-CC69-4227-A20B-03F2BD1DC974}"/>
              </a:ext>
            </a:extLst>
          </p:cNvPr>
          <p:cNvSpPr/>
          <p:nvPr/>
        </p:nvSpPr>
        <p:spPr>
          <a:xfrm>
            <a:off x="669373" y="6198201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doi:10.2527/af.2017.0437</a:t>
            </a:r>
          </a:p>
        </p:txBody>
      </p:sp>
    </p:spTree>
    <p:extLst>
      <p:ext uri="{BB962C8B-B14F-4D97-AF65-F5344CB8AC3E}">
        <p14:creationId xmlns:p14="http://schemas.microsoft.com/office/powerpoint/2010/main" val="359587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F299B4-F2D7-426F-B816-6B7B5CF5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465" y="829696"/>
            <a:ext cx="10809912" cy="880533"/>
          </a:xfrm>
        </p:spPr>
        <p:txBody>
          <a:bodyPr/>
          <a:lstStyle/>
          <a:p>
            <a:r>
              <a:rPr lang="en-NZ" dirty="0"/>
              <a:t>Use in Genomic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40E6-899A-49B1-8CD4-6FFCA7B9E7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465" y="1437777"/>
            <a:ext cx="5264805" cy="4132262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NZ" dirty="0"/>
              <a:t>Forward prediction:</a:t>
            </a:r>
          </a:p>
          <a:p>
            <a:pPr marL="742950" lvl="1" indent="-285750"/>
            <a:r>
              <a:rPr lang="en-NZ" dirty="0"/>
              <a:t>Train 2010-2014 (n=9,361)</a:t>
            </a:r>
          </a:p>
          <a:p>
            <a:pPr marL="742950" lvl="1" indent="-285750"/>
            <a:r>
              <a:rPr lang="en-NZ" dirty="0"/>
              <a:t>Validate 2015 (n=785)</a:t>
            </a:r>
          </a:p>
          <a:p>
            <a:pPr marL="285750" indent="-285750"/>
            <a:endParaRPr lang="en-NZ" dirty="0"/>
          </a:p>
          <a:p>
            <a:pPr marL="285750" indent="-285750"/>
            <a:r>
              <a:rPr lang="en-NZ" dirty="0"/>
              <a:t>Single GRM </a:t>
            </a:r>
          </a:p>
          <a:p>
            <a:pPr marL="742950" lvl="1" indent="-285750"/>
            <a:r>
              <a:rPr lang="en-NZ" dirty="0"/>
              <a:t>HD</a:t>
            </a:r>
          </a:p>
          <a:p>
            <a:pPr marL="742950" lvl="1" indent="-285750"/>
            <a:r>
              <a:rPr lang="en-NZ" dirty="0"/>
              <a:t>HD+WGS</a:t>
            </a:r>
          </a:p>
          <a:p>
            <a:pPr marL="1200150" lvl="2" indent="-285750"/>
            <a:r>
              <a:rPr lang="en-NZ" dirty="0"/>
              <a:t>WGS: All SNPs surpassed FDR adjusted p-value (0.05)</a:t>
            </a:r>
          </a:p>
          <a:p>
            <a:pPr marL="285750" indent="-285750"/>
            <a:endParaRPr lang="en-NZ" dirty="0"/>
          </a:p>
          <a:p>
            <a:pPr marL="285750" indent="-285750"/>
            <a:r>
              <a:rPr lang="en-NZ" dirty="0"/>
              <a:t>Two GRM</a:t>
            </a:r>
          </a:p>
          <a:p>
            <a:pPr marL="742950" lvl="1" indent="-285750"/>
            <a:r>
              <a:rPr lang="en-NZ" dirty="0"/>
              <a:t>Relationship matrix for HD and WGS SNPs separately</a:t>
            </a:r>
          </a:p>
          <a:p>
            <a:pPr marL="742950" lvl="1" indent="-285750"/>
            <a:r>
              <a:rPr lang="en-NZ" dirty="0"/>
              <a:t>Allows large effects to remain large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96640F-E3A7-427B-B720-595A8002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37948"/>
              </p:ext>
            </p:extLst>
          </p:nvPr>
        </p:nvGraphicFramePr>
        <p:xfrm>
          <a:off x="5540402" y="4829760"/>
          <a:ext cx="3784600" cy="116205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11939336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3281190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7284014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HD+WGS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8987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NZ" sz="2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(EBV,Phenotype)</a:t>
                      </a:r>
                      <a:endParaRPr lang="en-NZ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904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NZ" sz="2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(EBV,TBV)</a:t>
                      </a:r>
                      <a:endParaRPr lang="en-NZ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4987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E3B875-2B98-4448-8294-86192B5F3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66946"/>
              </p:ext>
            </p:extLst>
          </p:nvPr>
        </p:nvGraphicFramePr>
        <p:xfrm>
          <a:off x="5540402" y="4829760"/>
          <a:ext cx="6108700" cy="116205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36033701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9113069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965708130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145528398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HD+WGS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HD+WGS (2GRM)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79981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NZ" sz="2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(EBV,Phenotype)</a:t>
                      </a:r>
                      <a:endParaRPr lang="en-NZ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6574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NZ" sz="2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(EBV,TBV)</a:t>
                      </a:r>
                      <a:endParaRPr lang="en-NZ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2947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C01CCE-8E12-472C-BB29-07B5C7ECF6CA}"/>
              </a:ext>
            </a:extLst>
          </p:cNvPr>
          <p:cNvCxnSpPr/>
          <p:nvPr/>
        </p:nvCxnSpPr>
        <p:spPr>
          <a:xfrm flipV="1">
            <a:off x="8456104" y="5990655"/>
            <a:ext cx="0" cy="256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586A3D-4659-4EF5-A065-2828E69B6EA2}"/>
              </a:ext>
            </a:extLst>
          </p:cNvPr>
          <p:cNvCxnSpPr/>
          <p:nvPr/>
        </p:nvCxnSpPr>
        <p:spPr>
          <a:xfrm flipV="1">
            <a:off x="10352224" y="5990655"/>
            <a:ext cx="0" cy="256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E582B3-061E-44F3-A7C7-3F6FCD440EEE}"/>
              </a:ext>
            </a:extLst>
          </p:cNvPr>
          <p:cNvSpPr txBox="1"/>
          <p:nvPr/>
        </p:nvSpPr>
        <p:spPr>
          <a:xfrm>
            <a:off x="8485969" y="592143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/>
              <a:t>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B177E-0636-49C5-AF81-796DAE604E6B}"/>
              </a:ext>
            </a:extLst>
          </p:cNvPr>
          <p:cNvSpPr txBox="1"/>
          <p:nvPr/>
        </p:nvSpPr>
        <p:spPr>
          <a:xfrm>
            <a:off x="10382089" y="59214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/>
              <a:t>23%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FF3B93F-5603-4AD8-8754-FFD87BABA58F}"/>
                  </a:ext>
                </a:extLst>
              </p:cNvPr>
              <p:cNvSpPr txBox="1">
                <a:spLocks noGrp="1"/>
              </p:cNvSpPr>
              <p:nvPr>
                <p:ph sz="quarter" idx="13"/>
              </p:nvPr>
            </p:nvSpPr>
            <p:spPr>
              <a:xfrm>
                <a:off x="6348413" y="1437493"/>
                <a:ext cx="5150122" cy="346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Breeder’s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𝐸𝐵𝑉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𝑇𝐵𝑉</m:t>
                                  </m:r>
                                </m:e>
                              </m:d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dirty="0"/>
              </a:p>
              <a:p>
                <a:pPr marL="285750" indent="-285750"/>
                <a:r>
                  <a:rPr lang="en-NZ" dirty="0"/>
                  <a:t>Pleiotropic Effects</a:t>
                </a:r>
              </a:p>
              <a:p>
                <a:pPr marL="742950" lvl="1" indent="-285750"/>
                <a:r>
                  <a:rPr lang="en-NZ" dirty="0"/>
                  <a:t>Selection on an index</a:t>
                </a:r>
              </a:p>
              <a:p>
                <a:pPr marL="742950" lvl="1" indent="-285750"/>
                <a:r>
                  <a:rPr lang="en-NZ" dirty="0"/>
                  <a:t>Develop strategies to account for antagonisms between traits</a:t>
                </a:r>
              </a:p>
              <a:p>
                <a:pPr marL="285750" indent="-285750"/>
                <a:r>
                  <a:rPr lang="en-NZ" dirty="0"/>
                  <a:t>Epistasis</a:t>
                </a:r>
              </a:p>
              <a:p>
                <a:pPr marL="742950" lvl="1" indent="-285750"/>
                <a:r>
                  <a:rPr lang="en-NZ" dirty="0"/>
                  <a:t>Capture interactions between loci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FF3B93F-5603-4AD8-8754-FFD87BABA58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348413" y="1437493"/>
                <a:ext cx="5150122" cy="3469540"/>
              </a:xfrm>
              <a:prstGeom prst="rect">
                <a:avLst/>
              </a:prstGeom>
              <a:blipFill>
                <a:blip r:embed="rId2"/>
                <a:stretch>
                  <a:fillRect l="-1065" t="-1757" b="-52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FC10B0B-676B-4747-B438-BB8DF158FF7D}"/>
              </a:ext>
            </a:extLst>
          </p:cNvPr>
          <p:cNvSpPr/>
          <p:nvPr/>
        </p:nvSpPr>
        <p:spPr>
          <a:xfrm>
            <a:off x="10195941" y="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400" b="1" dirty="0"/>
              <a:t>h</a:t>
            </a:r>
            <a:r>
              <a:rPr lang="en-NZ" sz="2400" b="1" baseline="30000" dirty="0"/>
              <a:t>2</a:t>
            </a:r>
            <a:r>
              <a:rPr lang="en-NZ" sz="2400" b="1" dirty="0"/>
              <a:t>=0.27 ± 0.02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930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AC0E7-0E89-4F52-80A5-97A5932306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0CB2-6B36-445F-8DAD-F2AC801393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Haplotypes can be resolved by wet-lab/sequencing or computational methodologies</a:t>
            </a:r>
          </a:p>
          <a:p>
            <a:pPr lvl="1"/>
            <a:r>
              <a:rPr lang="en-NZ" dirty="0"/>
              <a:t>Each approach has its benefits</a:t>
            </a:r>
          </a:p>
          <a:p>
            <a:pPr lvl="1"/>
            <a:r>
              <a:rPr lang="en-NZ" dirty="0"/>
              <a:t>A combined approach can lend more confidence to establishing haplotype phase that can be applied on a population level</a:t>
            </a:r>
          </a:p>
          <a:p>
            <a:pPr lvl="1"/>
            <a:endParaRPr lang="en-NZ" dirty="0"/>
          </a:p>
          <a:p>
            <a:r>
              <a:rPr lang="en-NZ" dirty="0"/>
              <a:t>There are a variety of programs that utilise different sources of information for phasing and imputation</a:t>
            </a:r>
          </a:p>
          <a:p>
            <a:pPr lvl="1"/>
            <a:endParaRPr lang="en-NZ" dirty="0"/>
          </a:p>
          <a:p>
            <a:r>
              <a:rPr lang="en-NZ" dirty="0"/>
              <a:t>Haplotypes have a variety of uses</a:t>
            </a:r>
          </a:p>
          <a:p>
            <a:pPr lvl="1"/>
            <a:r>
              <a:rPr lang="en-NZ" dirty="0"/>
              <a:t>Increase power for GWAS</a:t>
            </a:r>
          </a:p>
          <a:p>
            <a:pPr lvl="1"/>
            <a:r>
              <a:rPr lang="en-NZ" dirty="0"/>
              <a:t>Population studies for diversity, admixture, migration</a:t>
            </a:r>
          </a:p>
          <a:p>
            <a:pPr lvl="1"/>
            <a:r>
              <a:rPr lang="en-NZ" dirty="0"/>
              <a:t>Imputation for identification of causal variants</a:t>
            </a:r>
          </a:p>
          <a:p>
            <a:pPr lvl="1"/>
            <a:r>
              <a:rPr lang="en-NZ" dirty="0"/>
              <a:t>Self-improvement (reference population design)</a:t>
            </a:r>
          </a:p>
        </p:txBody>
      </p:sp>
    </p:spTree>
    <p:extLst>
      <p:ext uri="{BB962C8B-B14F-4D97-AF65-F5344CB8AC3E}">
        <p14:creationId xmlns:p14="http://schemas.microsoft.com/office/powerpoint/2010/main" val="204723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142D97-E9A7-49C0-9B0A-1F44716A92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Expanding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46A-0B47-412F-B469-DCEB9E8E940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737" y="2628899"/>
            <a:ext cx="10809639" cy="3756025"/>
          </a:xfrm>
        </p:spPr>
        <p:txBody>
          <a:bodyPr/>
          <a:lstStyle/>
          <a:p>
            <a:r>
              <a:rPr lang="en-NZ" dirty="0"/>
              <a:t>Haploid genome assemblies on a single individual effective for the detection of SNVs and indels</a:t>
            </a:r>
          </a:p>
          <a:p>
            <a:pPr lvl="1"/>
            <a:r>
              <a:rPr lang="en-NZ" dirty="0"/>
              <a:t>Limited in ability to capture structural variation</a:t>
            </a:r>
          </a:p>
          <a:p>
            <a:pPr lvl="1"/>
            <a:r>
              <a:rPr lang="en-NZ" dirty="0"/>
              <a:t>Imputation of structural variation from SNP data has poor performance (</a:t>
            </a:r>
            <a:r>
              <a:rPr lang="en-NZ" dirty="0">
                <a:hlinkClick r:id="rId2"/>
              </a:rPr>
              <a:t>https://bmcgenomics.biomedcentral.com/articles/10.1186/s12864-020-6627-8</a:t>
            </a:r>
            <a:r>
              <a:rPr lang="en-NZ" dirty="0"/>
              <a:t>)</a:t>
            </a:r>
          </a:p>
          <a:p>
            <a:pPr lvl="1"/>
            <a:endParaRPr lang="en-NZ" dirty="0"/>
          </a:p>
          <a:p>
            <a:r>
              <a:rPr lang="en-NZ" dirty="0"/>
              <a:t>Pan-genomes can capture more complex (structural) variation</a:t>
            </a:r>
          </a:p>
          <a:p>
            <a:pPr lvl="1"/>
            <a:r>
              <a:rPr lang="en-NZ" dirty="0"/>
              <a:t>Data structures (i.e. genome graphs) have the potential to store haplotypes</a:t>
            </a:r>
          </a:p>
          <a:p>
            <a:pPr lvl="1"/>
            <a:r>
              <a:rPr lang="en-NZ" dirty="0"/>
              <a:t>Potential to be combined with statistical phasing methods for a more holistic view of haplotype diversity at the population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E6940-4FC5-42BD-B3E4-83758156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0"/>
            <a:ext cx="4495800" cy="2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4BCB1-334C-4EEE-92F1-4E171B38D7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Enabling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33D5-9ACF-4C36-A560-D7ABE604B3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NZ" dirty="0"/>
              <a:t>Binning </a:t>
            </a:r>
          </a:p>
          <a:p>
            <a:pPr lvl="1"/>
            <a:r>
              <a:rPr lang="en-US" dirty="0"/>
              <a:t>Trio binning </a:t>
            </a:r>
            <a:r>
              <a:rPr lang="en-NZ" dirty="0"/>
              <a:t>(</a:t>
            </a:r>
            <a:r>
              <a:rPr lang="en-NZ" dirty="0">
                <a:hlinkClick r:id="rId2"/>
              </a:rPr>
              <a:t>https://www.nature.com/articles/nbt.4277</a:t>
            </a:r>
            <a:r>
              <a:rPr lang="en-NZ" dirty="0"/>
              <a:t>) – uses sequencing of trios to </a:t>
            </a:r>
            <a:r>
              <a:rPr lang="en-US" dirty="0"/>
              <a:t>producing two reference-quality haplotypes from a single individual</a:t>
            </a:r>
            <a:endParaRPr lang="en-NZ" dirty="0"/>
          </a:p>
          <a:p>
            <a:pPr lvl="1"/>
            <a:r>
              <a:rPr lang="en-NZ" dirty="0"/>
              <a:t>Gamete binning (</a:t>
            </a:r>
            <a:r>
              <a:rPr lang="en-NZ" dirty="0">
                <a:hlinkClick r:id="rId3"/>
              </a:rPr>
              <a:t>https://www.biorxiv.org/content/10.1101/2020.04.24.060046v4</a:t>
            </a:r>
            <a:r>
              <a:rPr lang="en-NZ" dirty="0"/>
              <a:t>) – </a:t>
            </a:r>
            <a:r>
              <a:rPr lang="en-US" dirty="0"/>
              <a:t>single-cell sequencing of hundreds of haploid gamete genomes to separate conventional long sequencing reads into two haplotype-specific read sets.</a:t>
            </a:r>
            <a:endParaRPr lang="en-NZ" dirty="0"/>
          </a:p>
          <a:p>
            <a:pPr lvl="1"/>
            <a:endParaRPr lang="en-US" dirty="0"/>
          </a:p>
          <a:p>
            <a:r>
              <a:rPr lang="en-US" dirty="0"/>
              <a:t>Population scale sequencing methods (</a:t>
            </a:r>
            <a:r>
              <a:rPr lang="en-NZ" dirty="0">
                <a:hlinkClick r:id="rId4"/>
              </a:rPr>
              <a:t>https://onlinelibrary.wiley.com/doi/full/10.1111/1755-0998.13192</a:t>
            </a:r>
            <a:endParaRPr lang="en-NZ" dirty="0"/>
          </a:p>
          <a:p>
            <a:pPr lvl="1"/>
            <a:r>
              <a:rPr lang="en-US" dirty="0"/>
              <a:t>Using the same sequencing efforts as used in standard resequencing studies, linked‐read sequencing can provide valuable phasing information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3297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99B1F-1777-4675-B083-2D5B3422F8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Sequencing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B61D-FB48-4BB7-BC42-016DFF1810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Dense direct methods </a:t>
            </a:r>
          </a:p>
          <a:p>
            <a:pPr lvl="1"/>
            <a:r>
              <a:rPr lang="en-US" dirty="0"/>
              <a:t>Extensively resolve local haplotypes </a:t>
            </a:r>
          </a:p>
          <a:p>
            <a:pPr lvl="2"/>
            <a:r>
              <a:rPr lang="en-US" dirty="0"/>
              <a:t>Any given heterozygous variant is successfully phased with respect to the other variants in the same region</a:t>
            </a:r>
          </a:p>
          <a:p>
            <a:pPr lvl="2"/>
            <a:r>
              <a:rPr lang="en-US" dirty="0"/>
              <a:t>Yield haplotype blocks that are typically hundreds of kb to several Mb</a:t>
            </a:r>
          </a:p>
          <a:p>
            <a:pPr lvl="1"/>
            <a:r>
              <a:rPr lang="en-US" dirty="0"/>
              <a:t>Little or no experimental information relates these haplotype blocks to other blocks on the same chromosome.</a:t>
            </a:r>
          </a:p>
          <a:p>
            <a:pPr lvl="1"/>
            <a:r>
              <a:rPr lang="en-US" dirty="0"/>
              <a:t>Long-read sequencing, CPT-seq, Dilution pooling</a:t>
            </a:r>
          </a:p>
          <a:p>
            <a:endParaRPr lang="en-US" dirty="0"/>
          </a:p>
          <a:p>
            <a:r>
              <a:rPr lang="en-US" dirty="0"/>
              <a:t>Sparse direct methods</a:t>
            </a:r>
          </a:p>
          <a:p>
            <a:pPr lvl="1"/>
            <a:r>
              <a:rPr lang="en-US" dirty="0"/>
              <a:t>Leave many individual variants unphased but provide phase information for a subset of variants across much longer physical distances, up to entire chromosomes.</a:t>
            </a:r>
          </a:p>
          <a:p>
            <a:pPr lvl="1"/>
            <a:r>
              <a:rPr lang="en-US" dirty="0" err="1"/>
              <a:t>HaploSeq</a:t>
            </a:r>
            <a:r>
              <a:rPr lang="en-US" dirty="0"/>
              <a:t>, Single-chromosome sequencing, Emulsion PCR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A4958-4013-477D-99CE-05619184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0"/>
            <a:ext cx="5857875" cy="19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8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121A79-106E-42D5-BF2A-6EDA65D06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Computational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D995-21CF-45E1-8E1F-2EF0926037F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737" y="1838325"/>
            <a:ext cx="11498263" cy="4546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“Unrelated” individuals</a:t>
            </a:r>
          </a:p>
          <a:p>
            <a:pPr lvl="1"/>
            <a:r>
              <a:rPr lang="en-US" dirty="0"/>
              <a:t>Use haplotypes found within the population </a:t>
            </a:r>
          </a:p>
          <a:p>
            <a:pPr lvl="1"/>
            <a:r>
              <a:rPr lang="en-US" dirty="0"/>
              <a:t>Very reliant on the number of individuals present</a:t>
            </a:r>
          </a:p>
          <a:p>
            <a:pPr lvl="2"/>
            <a:r>
              <a:rPr lang="en-US" dirty="0"/>
              <a:t>Generally: More individuals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more haplotypes observed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more accurate phasing and imputation</a:t>
            </a:r>
          </a:p>
          <a:p>
            <a:pPr lvl="1"/>
            <a:r>
              <a:rPr lang="en-US" dirty="0"/>
              <a:t>Do a poor job at imputing rare haplotypes/variants</a:t>
            </a:r>
          </a:p>
          <a:p>
            <a:endParaRPr lang="en-US" dirty="0"/>
          </a:p>
          <a:p>
            <a:r>
              <a:rPr lang="en-US" dirty="0"/>
              <a:t>Related individuals</a:t>
            </a:r>
          </a:p>
          <a:p>
            <a:pPr lvl="1"/>
            <a:r>
              <a:rPr lang="en-US" dirty="0"/>
              <a:t>Utilize pedigree information initially</a:t>
            </a:r>
          </a:p>
          <a:p>
            <a:pPr lvl="2"/>
            <a:r>
              <a:rPr lang="en-US" dirty="0"/>
              <a:t>Tracking Identity by descent (IBD)</a:t>
            </a:r>
          </a:p>
          <a:p>
            <a:pPr lvl="1"/>
            <a:r>
              <a:rPr lang="en-US" dirty="0"/>
              <a:t>Fill in any gaps/uncertainties using population haplotypes</a:t>
            </a:r>
          </a:p>
          <a:p>
            <a:pPr lvl="1"/>
            <a:endParaRPr lang="en-US" dirty="0"/>
          </a:p>
          <a:p>
            <a:r>
              <a:rPr lang="en-US" dirty="0"/>
              <a:t>Accuracy is influenced by: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NZ" dirty="0">
                <a:solidFill>
                  <a:schemeClr val="bg1"/>
                </a:solidFill>
              </a:rPr>
              <a:t>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152C-7766-4E0F-98EC-0F989A3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2" y="0"/>
            <a:ext cx="6389758" cy="169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EC466-76D6-4282-83AE-835D5BD761AF}"/>
              </a:ext>
            </a:extLst>
          </p:cNvPr>
          <p:cNvSpPr txBox="1"/>
          <p:nvPr/>
        </p:nvSpPr>
        <p:spPr>
          <a:xfrm>
            <a:off x="461393" y="5305687"/>
            <a:ext cx="2727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Marker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Genotype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063AB-6C21-462B-9877-511FCD166ACC}"/>
              </a:ext>
            </a:extLst>
          </p:cNvPr>
          <p:cNvSpPr txBox="1"/>
          <p:nvPr/>
        </p:nvSpPr>
        <p:spPr>
          <a:xfrm>
            <a:off x="3489820" y="5305687"/>
            <a:ext cx="2990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Degree of relatedness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Genetic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5965"/>
                </a:solidFill>
              </a:rPr>
              <a:t>Allele frequency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46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534BCB-90B5-46CB-B31C-6F8E27549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7" y="910167"/>
            <a:ext cx="10809912" cy="880533"/>
          </a:xfrm>
        </p:spPr>
        <p:txBody>
          <a:bodyPr/>
          <a:lstStyle/>
          <a:p>
            <a:r>
              <a:rPr lang="en-NZ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721B3-B090-4F55-887A-89A4BF5C87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737" y="1666874"/>
            <a:ext cx="11155363" cy="47180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Computational</a:t>
            </a:r>
          </a:p>
          <a:p>
            <a:pPr lvl="1"/>
            <a:r>
              <a:rPr lang="en-US" dirty="0"/>
              <a:t>Low cost – feasible on large number of individuals</a:t>
            </a:r>
          </a:p>
          <a:p>
            <a:pPr lvl="1"/>
            <a:r>
              <a:rPr lang="en-US" dirty="0"/>
              <a:t>Challenged by low-frequency variants, private variants and de novo variants</a:t>
            </a:r>
          </a:p>
          <a:p>
            <a:pPr lvl="1"/>
            <a:r>
              <a:rPr lang="en-US" dirty="0"/>
              <a:t>Limited by the magnitude and extent of linkage disequilibrium</a:t>
            </a:r>
          </a:p>
          <a:p>
            <a:pPr lvl="2"/>
            <a:r>
              <a:rPr lang="en-US" dirty="0"/>
              <a:t>Differs depending on ancestry </a:t>
            </a:r>
          </a:p>
          <a:p>
            <a:pPr lvl="1"/>
            <a:r>
              <a:rPr lang="en-US" dirty="0"/>
              <a:t>Pedigree-based haplotype inference requires the genotyping of multiple individuals from the same family</a:t>
            </a:r>
          </a:p>
          <a:p>
            <a:pPr lvl="1"/>
            <a:endParaRPr lang="en-US" dirty="0"/>
          </a:p>
          <a:p>
            <a:r>
              <a:rPr lang="en-US" dirty="0"/>
              <a:t>Sequencing</a:t>
            </a:r>
          </a:p>
          <a:p>
            <a:pPr lvl="1"/>
            <a:r>
              <a:rPr lang="en-US" dirty="0"/>
              <a:t>Fully resolve haplotypes for all forms of variation genome-wide using only the sample of interest</a:t>
            </a:r>
          </a:p>
          <a:p>
            <a:pPr lvl="1"/>
            <a:r>
              <a:rPr lang="en-US" dirty="0"/>
              <a:t>Expensive and don’t scale well</a:t>
            </a:r>
          </a:p>
          <a:p>
            <a:pPr lvl="1"/>
            <a:r>
              <a:rPr lang="en-US" dirty="0"/>
              <a:t>Limitations of direct methods can be partially overcome through their combined application with inferential methods.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Both</a:t>
            </a:r>
          </a:p>
          <a:p>
            <a:pPr lvl="1"/>
            <a:r>
              <a:rPr lang="en-US" dirty="0"/>
              <a:t>Properties of the chromosome itself</a:t>
            </a:r>
          </a:p>
          <a:p>
            <a:pPr lvl="2"/>
            <a:r>
              <a:rPr lang="en-US" dirty="0"/>
              <a:t>Runs of homozygosity may result in a break in the haplotype assembly</a:t>
            </a:r>
          </a:p>
          <a:p>
            <a:pPr lvl="2"/>
            <a:r>
              <a:rPr lang="en-US" dirty="0"/>
              <a:t>Long regions of repetitive sequence also typically result in breaks in haplotype assemblies</a:t>
            </a:r>
          </a:p>
          <a:p>
            <a:pPr lvl="3"/>
            <a:r>
              <a:rPr lang="en-US" dirty="0"/>
              <a:t>i.e. duplications, CNVs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637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F21BA-400D-4A60-9DD5-36CF9232B0D5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790575" y="842169"/>
          <a:ext cx="7249837" cy="1143000"/>
        </p:xfrm>
        <a:graphic>
          <a:graphicData uri="http://schemas.openxmlformats.org/drawingml/2006/table">
            <a:tbl>
              <a:tblPr/>
              <a:tblGrid>
                <a:gridCol w="426461">
                  <a:extLst>
                    <a:ext uri="{9D8B030D-6E8A-4147-A177-3AD203B41FA5}">
                      <a16:colId xmlns:a16="http://schemas.microsoft.com/office/drawing/2014/main" val="39806558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009734898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171852990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74050614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87721680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38275770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217977141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96874087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16662174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5545153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08223349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2645180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48118576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61262004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97125823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659791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1441613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610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7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204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77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8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490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B65764-5301-4F62-A56E-E9AA847E9848}"/>
              </a:ext>
            </a:extLst>
          </p:cNvPr>
          <p:cNvGraphicFramePr>
            <a:graphicFrameLocks noGrp="1"/>
          </p:cNvGraphicFramePr>
          <p:nvPr/>
        </p:nvGraphicFramePr>
        <p:xfrm>
          <a:off x="790575" y="2189163"/>
          <a:ext cx="7249844" cy="2095500"/>
        </p:xfrm>
        <a:graphic>
          <a:graphicData uri="http://schemas.openxmlformats.org/drawingml/2006/table">
            <a:tbl>
              <a:tblPr/>
              <a:tblGrid>
                <a:gridCol w="500676">
                  <a:extLst>
                    <a:ext uri="{9D8B030D-6E8A-4147-A177-3AD203B41FA5}">
                      <a16:colId xmlns:a16="http://schemas.microsoft.com/office/drawing/2014/main" val="6183620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3929810283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483960936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223112936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312430212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40375302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487344038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67593104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041635983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078381990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579895769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747217934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100832122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473848978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360469442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499677854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3638027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797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42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615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940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623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7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18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82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46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04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979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7A07F3-5796-4AB7-B684-CB3A029D8EEB}"/>
              </a:ext>
            </a:extLst>
          </p:cNvPr>
          <p:cNvGraphicFramePr>
            <a:graphicFrameLocks noGrp="1"/>
          </p:cNvGraphicFramePr>
          <p:nvPr/>
        </p:nvGraphicFramePr>
        <p:xfrm>
          <a:off x="790575" y="4420394"/>
          <a:ext cx="7249842" cy="2095500"/>
        </p:xfrm>
        <a:graphic>
          <a:graphicData uri="http://schemas.openxmlformats.org/drawingml/2006/table">
            <a:tbl>
              <a:tblPr/>
              <a:tblGrid>
                <a:gridCol w="495602">
                  <a:extLst>
                    <a:ext uri="{9D8B030D-6E8A-4147-A177-3AD203B41FA5}">
                      <a16:colId xmlns:a16="http://schemas.microsoft.com/office/drawing/2014/main" val="2120321031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3971405548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3995169261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811536623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481894634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2632052890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974818633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798884164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2428364393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725413996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832919493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862528030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633710175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185651512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2399993243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1299699011"/>
                    </a:ext>
                  </a:extLst>
                </a:gridCol>
                <a:gridCol w="422140">
                  <a:extLst>
                    <a:ext uri="{9D8B030D-6E8A-4147-A177-3AD203B41FA5}">
                      <a16:colId xmlns:a16="http://schemas.microsoft.com/office/drawing/2014/main" val="40918632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Haplock1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Haploblock2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Haploblock3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Haploblock4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97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94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10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96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07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653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222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16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435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77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128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BAA38D-512F-44C9-9074-9D05E711791F}"/>
              </a:ext>
            </a:extLst>
          </p:cNvPr>
          <p:cNvGraphicFramePr>
            <a:graphicFrameLocks noGrp="1"/>
          </p:cNvGraphicFramePr>
          <p:nvPr/>
        </p:nvGraphicFramePr>
        <p:xfrm>
          <a:off x="8924925" y="4420394"/>
          <a:ext cx="3048000" cy="2095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508959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941151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6809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722991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061558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69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63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42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294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46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78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2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816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8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155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54791"/>
                  </a:ext>
                </a:extLst>
              </a:tr>
            </a:tbl>
          </a:graphicData>
        </a:graphic>
      </p:graphicFrame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E4554114-A598-4F7E-A663-7A7C777FD95E}"/>
              </a:ext>
            </a:extLst>
          </p:cNvPr>
          <p:cNvSpPr/>
          <p:nvPr/>
        </p:nvSpPr>
        <p:spPr>
          <a:xfrm>
            <a:off x="0" y="1333500"/>
            <a:ext cx="790575" cy="2095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230E3F72-1903-44D6-BAC4-F7AEE1F60757}"/>
              </a:ext>
            </a:extLst>
          </p:cNvPr>
          <p:cNvSpPr/>
          <p:nvPr/>
        </p:nvSpPr>
        <p:spPr>
          <a:xfrm>
            <a:off x="-19050" y="3429000"/>
            <a:ext cx="790575" cy="2095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B38545-EAEC-413D-B052-B1FFCE82D8BD}"/>
              </a:ext>
            </a:extLst>
          </p:cNvPr>
          <p:cNvSpPr/>
          <p:nvPr/>
        </p:nvSpPr>
        <p:spPr>
          <a:xfrm>
            <a:off x="8073754" y="5477669"/>
            <a:ext cx="798783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6095C91-2B3C-43A2-A0A6-0D9CEF262997}"/>
              </a:ext>
            </a:extLst>
          </p:cNvPr>
          <p:cNvSpPr/>
          <p:nvPr/>
        </p:nvSpPr>
        <p:spPr>
          <a:xfrm rot="16200000">
            <a:off x="10099101" y="3464960"/>
            <a:ext cx="1200330" cy="43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AF31A-667F-4D4E-B9E2-CBDDD1027209}"/>
              </a:ext>
            </a:extLst>
          </p:cNvPr>
          <p:cNvSpPr txBox="1"/>
          <p:nvPr/>
        </p:nvSpPr>
        <p:spPr>
          <a:xfrm>
            <a:off x="9525969" y="1665265"/>
            <a:ext cx="2308837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Downstream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Haplotype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Haplotype 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Etc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22B0E760-383C-4357-AFB3-3808474A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2790" y="213304"/>
            <a:ext cx="10809912" cy="880533"/>
          </a:xfrm>
        </p:spPr>
        <p:txBody>
          <a:bodyPr/>
          <a:lstStyle/>
          <a:p>
            <a:r>
              <a:rPr lang="en-NZ" dirty="0"/>
              <a:t>Statistical Phasing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C8EAD-DCB9-44A4-839A-7D273B5BF40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143875" y="710631"/>
            <a:ext cx="1979881" cy="2678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8C33DF-7E55-414E-8AB3-DBF460F7F08D}"/>
              </a:ext>
            </a:extLst>
          </p:cNvPr>
          <p:cNvSpPr txBox="1"/>
          <p:nvPr/>
        </p:nvSpPr>
        <p:spPr>
          <a:xfrm>
            <a:off x="10123756" y="110466"/>
            <a:ext cx="1718804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Many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Beagle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err="1"/>
              <a:t>Fimpute</a:t>
            </a: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PHASE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C732E1-CDC2-4FD4-A07E-13FDE056E0E1}"/>
              </a:ext>
            </a:extLst>
          </p:cNvPr>
          <p:cNvSpPr txBox="1"/>
          <p:nvPr/>
        </p:nvSpPr>
        <p:spPr>
          <a:xfrm>
            <a:off x="8473145" y="2942261"/>
            <a:ext cx="2220416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Number of SNPs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LD/Recombination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FECFE-E1F2-4BD8-99E4-31CEEF9157D1}"/>
              </a:ext>
            </a:extLst>
          </p:cNvPr>
          <p:cNvCxnSpPr/>
          <p:nvPr/>
        </p:nvCxnSpPr>
        <p:spPr>
          <a:xfrm flipV="1">
            <a:off x="8040412" y="4203436"/>
            <a:ext cx="432733" cy="362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5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FC9A7A-1D74-40E5-B22A-23680C128051}"/>
              </a:ext>
            </a:extLst>
          </p:cNvPr>
          <p:cNvGraphicFramePr>
            <a:graphicFrameLocks noGrp="1"/>
          </p:cNvGraphicFramePr>
          <p:nvPr/>
        </p:nvGraphicFramePr>
        <p:xfrm>
          <a:off x="3023632" y="879009"/>
          <a:ext cx="7249844" cy="2095500"/>
        </p:xfrm>
        <a:graphic>
          <a:graphicData uri="http://schemas.openxmlformats.org/drawingml/2006/table">
            <a:tbl>
              <a:tblPr/>
              <a:tblGrid>
                <a:gridCol w="500676">
                  <a:extLst>
                    <a:ext uri="{9D8B030D-6E8A-4147-A177-3AD203B41FA5}">
                      <a16:colId xmlns:a16="http://schemas.microsoft.com/office/drawing/2014/main" val="6183620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3929810283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483960936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223112936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312430212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40375302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487344038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67593104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041635983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078381990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579895769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747217934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100832122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473848978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3604694421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2499677854"/>
                    </a:ext>
                  </a:extLst>
                </a:gridCol>
                <a:gridCol w="421823">
                  <a:extLst>
                    <a:ext uri="{9D8B030D-6E8A-4147-A177-3AD203B41FA5}">
                      <a16:colId xmlns:a16="http://schemas.microsoft.com/office/drawing/2014/main" val="13638027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797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42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Ind1_P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615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940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Ind2_P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623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7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Ind3_P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18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82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Ind4_P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46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04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Ind5_P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9794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DC809F-C558-4E9E-AE21-9435DB2EDB9C}"/>
              </a:ext>
            </a:extLst>
          </p:cNvPr>
          <p:cNvGraphicFramePr>
            <a:graphicFrameLocks noGrp="1"/>
          </p:cNvGraphicFramePr>
          <p:nvPr/>
        </p:nvGraphicFramePr>
        <p:xfrm>
          <a:off x="3023633" y="3149470"/>
          <a:ext cx="7249837" cy="762000"/>
        </p:xfrm>
        <a:graphic>
          <a:graphicData uri="http://schemas.openxmlformats.org/drawingml/2006/table">
            <a:tbl>
              <a:tblPr/>
              <a:tblGrid>
                <a:gridCol w="426461">
                  <a:extLst>
                    <a:ext uri="{9D8B030D-6E8A-4147-A177-3AD203B41FA5}">
                      <a16:colId xmlns:a16="http://schemas.microsoft.com/office/drawing/2014/main" val="348988140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28301258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0239340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5683562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78094420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823355676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9044719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985966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66938409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67968046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1915029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6308337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656003178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15784163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476874382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2551029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8389753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251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592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993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3503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DC2542-C9F8-4137-BE52-694D94D4C16C}"/>
              </a:ext>
            </a:extLst>
          </p:cNvPr>
          <p:cNvGraphicFramePr>
            <a:graphicFrameLocks noGrp="1"/>
          </p:cNvGraphicFramePr>
          <p:nvPr/>
        </p:nvGraphicFramePr>
        <p:xfrm>
          <a:off x="3023633" y="4080296"/>
          <a:ext cx="7249837" cy="1333500"/>
        </p:xfrm>
        <a:graphic>
          <a:graphicData uri="http://schemas.openxmlformats.org/drawingml/2006/table">
            <a:tbl>
              <a:tblPr/>
              <a:tblGrid>
                <a:gridCol w="487709">
                  <a:extLst>
                    <a:ext uri="{9D8B030D-6E8A-4147-A177-3AD203B41FA5}">
                      <a16:colId xmlns:a16="http://schemas.microsoft.com/office/drawing/2014/main" val="3146081459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2974264502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3586534598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3324388936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1352212724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4203976026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1882649551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2015622032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3221283360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1763872878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2031193523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73188163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2236840414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2710074595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571266567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1406376276"/>
                    </a:ext>
                  </a:extLst>
                </a:gridCol>
                <a:gridCol w="422633">
                  <a:extLst>
                    <a:ext uri="{9D8B030D-6E8A-4147-A177-3AD203B41FA5}">
                      <a16:colId xmlns:a16="http://schemas.microsoft.com/office/drawing/2014/main" val="13961896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37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39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68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24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35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Ind8_M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3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Ind8_P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122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068D2E-39E7-4DD3-95D8-E08E710CD6F5}"/>
              </a:ext>
            </a:extLst>
          </p:cNvPr>
          <p:cNvGraphicFramePr>
            <a:graphicFrameLocks noGrp="1"/>
          </p:cNvGraphicFramePr>
          <p:nvPr/>
        </p:nvGraphicFramePr>
        <p:xfrm>
          <a:off x="3023632" y="5635374"/>
          <a:ext cx="7249837" cy="762000"/>
        </p:xfrm>
        <a:graphic>
          <a:graphicData uri="http://schemas.openxmlformats.org/drawingml/2006/table">
            <a:tbl>
              <a:tblPr/>
              <a:tblGrid>
                <a:gridCol w="426461">
                  <a:extLst>
                    <a:ext uri="{9D8B030D-6E8A-4147-A177-3AD203B41FA5}">
                      <a16:colId xmlns:a16="http://schemas.microsoft.com/office/drawing/2014/main" val="4288777106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82995053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573691550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3430802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23304991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792561901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108446671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0225086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12745738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85878648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092824945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481015133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4163107369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557355378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3344746207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25842194"/>
                    </a:ext>
                  </a:extLst>
                </a:gridCol>
                <a:gridCol w="426461">
                  <a:extLst>
                    <a:ext uri="{9D8B030D-6E8A-4147-A177-3AD203B41FA5}">
                      <a16:colId xmlns:a16="http://schemas.microsoft.com/office/drawing/2014/main" val="16664144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N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757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01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353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5596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80458-184C-49C2-8651-800C149E17C7}"/>
              </a:ext>
            </a:extLst>
          </p:cNvPr>
          <p:cNvSpPr txBox="1"/>
          <p:nvPr/>
        </p:nvSpPr>
        <p:spPr>
          <a:xfrm>
            <a:off x="202131" y="1645920"/>
            <a:ext cx="223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Reference Haplotypes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64755-B68B-4762-A2F6-453A41C12EB8}"/>
              </a:ext>
            </a:extLst>
          </p:cNvPr>
          <p:cNvSpPr txBox="1"/>
          <p:nvPr/>
        </p:nvSpPr>
        <p:spPr>
          <a:xfrm>
            <a:off x="202130" y="3345804"/>
            <a:ext cx="24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Low-Density Genotypes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23A88-1EF5-419E-8F53-7611AA14C56B}"/>
              </a:ext>
            </a:extLst>
          </p:cNvPr>
          <p:cNvSpPr txBox="1"/>
          <p:nvPr/>
        </p:nvSpPr>
        <p:spPr>
          <a:xfrm>
            <a:off x="202130" y="4410203"/>
            <a:ext cx="237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Haplotypes as a mosaic</a:t>
            </a:r>
          </a:p>
          <a:p>
            <a:pPr algn="ctr"/>
            <a:r>
              <a:rPr lang="en-NZ" dirty="0"/>
              <a:t>of 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4FABC-0BE3-4983-9E80-C3D6DAD5B8CE}"/>
              </a:ext>
            </a:extLst>
          </p:cNvPr>
          <p:cNvSpPr txBox="1"/>
          <p:nvPr/>
        </p:nvSpPr>
        <p:spPr>
          <a:xfrm>
            <a:off x="319983" y="5831708"/>
            <a:ext cx="20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Inferred Genotypes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E12DB32E-7527-4134-9C8B-B6C42EBB07B6}"/>
              </a:ext>
            </a:extLst>
          </p:cNvPr>
          <p:cNvSpPr/>
          <p:nvPr/>
        </p:nvSpPr>
        <p:spPr>
          <a:xfrm>
            <a:off x="2591616" y="3532472"/>
            <a:ext cx="431091" cy="14149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6B521571-4B14-42B3-90B2-C8A0728F9517}"/>
              </a:ext>
            </a:extLst>
          </p:cNvPr>
          <p:cNvSpPr/>
          <p:nvPr/>
        </p:nvSpPr>
        <p:spPr>
          <a:xfrm>
            <a:off x="2558340" y="4927917"/>
            <a:ext cx="431091" cy="12731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56DA7B7-8226-49EC-9C92-9DF3AF38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2790" y="213304"/>
            <a:ext cx="10809912" cy="880533"/>
          </a:xfrm>
        </p:spPr>
        <p:txBody>
          <a:bodyPr/>
          <a:lstStyle/>
          <a:p>
            <a:r>
              <a:rPr lang="en-NZ" dirty="0"/>
              <a:t>Imputation</a:t>
            </a:r>
          </a:p>
        </p:txBody>
      </p:sp>
    </p:spTree>
    <p:extLst>
      <p:ext uri="{BB962C8B-B14F-4D97-AF65-F5344CB8AC3E}">
        <p14:creationId xmlns:p14="http://schemas.microsoft.com/office/powerpoint/2010/main" val="27714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8E727-4AB3-4905-BFE3-3572FD18C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Programs Available: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6289-6F75-47E3-911C-6ACE2C5BE9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Beagle (</a:t>
            </a:r>
            <a:r>
              <a:rPr lang="en-NZ" dirty="0">
                <a:hlinkClick r:id="rId2"/>
              </a:rPr>
              <a:t>http://faculty.washington.edu/browning/beagle/beagle.html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Beagle 4.0</a:t>
            </a:r>
          </a:p>
          <a:p>
            <a:pPr lvl="2"/>
            <a:r>
              <a:rPr lang="en-NZ" dirty="0"/>
              <a:t>Can use genotype likelihoods as input</a:t>
            </a:r>
          </a:p>
          <a:p>
            <a:pPr lvl="2"/>
            <a:r>
              <a:rPr lang="en-NZ" dirty="0"/>
              <a:t>Allows use of pedigree information </a:t>
            </a:r>
          </a:p>
          <a:p>
            <a:pPr lvl="1"/>
            <a:r>
              <a:rPr lang="en-NZ" dirty="0"/>
              <a:t>Beagle 5.0</a:t>
            </a:r>
          </a:p>
          <a:p>
            <a:pPr lvl="2"/>
            <a:r>
              <a:rPr lang="en-NZ" dirty="0"/>
              <a:t>Substantially faster and more accurate than 4.0</a:t>
            </a:r>
          </a:p>
          <a:p>
            <a:pPr lvl="2"/>
            <a:r>
              <a:rPr lang="en-NZ" dirty="0"/>
              <a:t>Can accommodate multiallelic markers</a:t>
            </a:r>
          </a:p>
          <a:p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91E21-1A00-47A6-BB99-225693BB3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SHAPEIT</a:t>
            </a:r>
          </a:p>
          <a:p>
            <a:pPr lvl="1"/>
            <a:r>
              <a:rPr lang="en-NZ" dirty="0"/>
              <a:t>SHAPEIT2 (</a:t>
            </a:r>
            <a:r>
              <a:rPr lang="en-NZ" dirty="0">
                <a:hlinkClick r:id="rId3"/>
              </a:rPr>
              <a:t>https://mathgen.stats.ox.ac.uk/genetics_software/shapeit/shapeit.html</a:t>
            </a:r>
            <a:r>
              <a:rPr lang="en-NZ" dirty="0"/>
              <a:t>)</a:t>
            </a:r>
          </a:p>
          <a:p>
            <a:pPr lvl="2"/>
            <a:r>
              <a:rPr lang="en-NZ" dirty="0"/>
              <a:t>Integrate sequence and array data</a:t>
            </a:r>
          </a:p>
          <a:p>
            <a:pPr lvl="1"/>
            <a:r>
              <a:rPr lang="en-NZ" dirty="0"/>
              <a:t>SHAPEIT4 (</a:t>
            </a:r>
            <a:r>
              <a:rPr lang="en-NZ" dirty="0">
                <a:hlinkClick r:id="rId4"/>
              </a:rPr>
              <a:t>https://github.com/odelaneau/shapeit4</a:t>
            </a:r>
            <a:r>
              <a:rPr lang="en-NZ" dirty="0"/>
              <a:t>)</a:t>
            </a:r>
          </a:p>
          <a:p>
            <a:pPr lvl="2"/>
            <a:r>
              <a:rPr lang="en-NZ" dirty="0"/>
              <a:t>Integrates multiple sources of information</a:t>
            </a:r>
          </a:p>
          <a:p>
            <a:pPr lvl="3"/>
            <a:r>
              <a:rPr lang="en-NZ" dirty="0"/>
              <a:t>Externally phased reference panels</a:t>
            </a:r>
          </a:p>
          <a:p>
            <a:pPr lvl="3"/>
            <a:r>
              <a:rPr lang="en-NZ" dirty="0"/>
              <a:t>Collections of pre-phased genotypes</a:t>
            </a:r>
          </a:p>
          <a:p>
            <a:pPr lvl="3"/>
            <a:r>
              <a:rPr lang="en-NZ" dirty="0"/>
              <a:t>Long-read sequence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92F85A-5985-4FC5-A767-8011AB979A27}"/>
              </a:ext>
            </a:extLst>
          </p:cNvPr>
          <p:cNvSpPr/>
          <p:nvPr/>
        </p:nvSpPr>
        <p:spPr>
          <a:xfrm>
            <a:off x="5329587" y="-19050"/>
            <a:ext cx="6943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Comparison: </a:t>
            </a:r>
            <a:r>
              <a:rPr lang="en-NZ" dirty="0">
                <a:hlinkClick r:id="rId5"/>
              </a:rPr>
              <a:t>https://www.ncbi.nlm.nih.gov/pmc/articles/PMC6142395/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5455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87D489-1C03-43FA-8E7D-7B47534D8D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Programs Available: Rule-Based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CB138-6AA9-460F-B3A9-B836D2C7B5F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 err="1"/>
              <a:t>Fimpute</a:t>
            </a:r>
            <a:endParaRPr lang="en-NZ" dirty="0"/>
          </a:p>
          <a:p>
            <a:pPr lvl="1"/>
            <a:r>
              <a:rPr lang="en-NZ" dirty="0"/>
              <a:t>Academic licence available upon request</a:t>
            </a:r>
          </a:p>
          <a:p>
            <a:pPr lvl="1"/>
            <a:r>
              <a:rPr lang="en-NZ" dirty="0"/>
              <a:t>Uses pedigree information</a:t>
            </a:r>
          </a:p>
          <a:p>
            <a:pPr lvl="1"/>
            <a:r>
              <a:rPr lang="en-NZ" dirty="0"/>
              <a:t>Fills in the remaining missing information using a window-based approach</a:t>
            </a:r>
          </a:p>
          <a:p>
            <a:pPr lvl="1"/>
            <a:r>
              <a:rPr lang="en-NZ" dirty="0"/>
              <a:t>Fast and less memory intensive method for phasing</a:t>
            </a:r>
          </a:p>
          <a:p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D8174-4464-4BD5-89A4-280B9FCB3B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dirty="0" err="1"/>
              <a:t>AlphaImpute</a:t>
            </a:r>
            <a:r>
              <a:rPr lang="en-NZ" dirty="0"/>
              <a:t> (</a:t>
            </a:r>
            <a:r>
              <a:rPr lang="en-NZ" dirty="0">
                <a:hlinkClick r:id="rId2"/>
              </a:rPr>
              <a:t>https://alphagenes.roslin.ed.ac.uk/wp/software-2/alphaimpute/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Uses pedigree</a:t>
            </a:r>
          </a:p>
          <a:p>
            <a:pPr lvl="1"/>
            <a:r>
              <a:rPr lang="en-NZ" dirty="0"/>
              <a:t>Heuristic method</a:t>
            </a:r>
          </a:p>
          <a:p>
            <a:pPr lvl="2"/>
            <a:r>
              <a:rPr lang="en-US" dirty="0"/>
              <a:t>basic rules of Mendelian inheritance</a:t>
            </a:r>
          </a:p>
          <a:p>
            <a:pPr lvl="2"/>
            <a:r>
              <a:rPr lang="en-NZ" dirty="0"/>
              <a:t>segregation analysis</a:t>
            </a:r>
          </a:p>
          <a:p>
            <a:pPr lvl="2"/>
            <a:r>
              <a:rPr lang="en-NZ" dirty="0"/>
              <a:t>long-range phasing</a:t>
            </a:r>
          </a:p>
          <a:p>
            <a:pPr lvl="2"/>
            <a:r>
              <a:rPr lang="en-NZ" dirty="0"/>
              <a:t>haplotype library imputation</a:t>
            </a:r>
          </a:p>
          <a:p>
            <a:pPr marL="0" indent="0">
              <a:buNone/>
            </a:pPr>
            <a:r>
              <a:rPr lang="en-NZ" dirty="0"/>
              <a:t>NEW: AlphaImpute2</a:t>
            </a:r>
          </a:p>
          <a:p>
            <a:pPr lvl="1"/>
            <a:r>
              <a:rPr lang="en-NZ" dirty="0"/>
              <a:t>Combines pedigree and HMM methods for fast and accurate algorithm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323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ls 07112018" id="{403BE745-BE06-4BA4-BBB5-A803D2477E9A}" vid="{A06B3431-73BB-4AA7-BBDD-4D1EDAA3E8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2bbd033-7c10-4bc6-94c7-41b14f0b8859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ac3473-afb6-4782-ba55-074fa82562bd">
      <Value>50</Value>
      <Value>321</Value>
      <Value>31</Value>
      <Value>11</Value>
      <Value>53</Value>
      <Value>52</Value>
      <Value>51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E10032B0D04340AC03B26E6883170C" ma:contentTypeVersion="31" ma:contentTypeDescription="Create a new document." ma:contentTypeScope="" ma:versionID="e24c552f5e953dbbf8ad806b20d77c3c">
  <xsd:schema xmlns:xsd="http://www.w3.org/2001/XMLSchema" xmlns:xs="http://www.w3.org/2001/XMLSchema" xmlns:p="http://schemas.microsoft.com/office/2006/metadata/properties" xmlns:ns3="7eac3473-afb6-4782-ba55-074fa82562bd" xmlns:ns4="3ee41ae0-06b7-4734-8b2b-99337c22e0c2" xmlns:ns5="aca4fe1f-bb0a-4a2a-92f1-3214072c99fb" targetNamespace="http://schemas.microsoft.com/office/2006/metadata/properties" ma:root="true" ma:fieldsID="41ee641e30b6aba47480be972f6dd348" ns3:_="" ns4:_="" ns5:_="">
    <xsd:import namespace="7eac3473-afb6-4782-ba55-074fa82562bd"/>
    <xsd:import namespace="3ee41ae0-06b7-4734-8b2b-99337c22e0c2"/>
    <xsd:import namespace="aca4fe1f-bb0a-4a2a-92f1-3214072c99fb"/>
    <xsd:element name="properties">
      <xsd:complexType>
        <xsd:sequence>
          <xsd:element name="documentManagement">
            <xsd:complexType>
              <xsd:all>
                <xsd:element ref="ns3:TaxCatchAll" minOccurs="0"/>
                <xsd:element ref="ns3:TaxCatchAllLabel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c3473-afb6-4782-ba55-074fa82562bd" elementFormDefault="qualified">
    <xsd:import namespace="http://schemas.microsoft.com/office/2006/documentManagement/types"/>
    <xsd:import namespace="http://schemas.microsoft.com/office/infopath/2007/PartnerControls"/>
    <xsd:element name="TaxCatchAll" ma:index="4" nillable="true" ma:displayName="Taxonomy Catch All Column" ma:hidden="true" ma:list="{9f978ee4-2597-47c9-94b5-4eafe6010a9f}" ma:internalName="TaxCatchAll" ma:showField="CatchAllData" ma:web="aca4fe1f-bb0a-4a2a-92f1-3214072c99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" nillable="true" ma:displayName="Taxonomy Catch All Column1" ma:hidden="true" ma:list="{9f978ee4-2597-47c9-94b5-4eafe6010a9f}" ma:internalName="TaxCatchAllLabel" ma:readOnly="true" ma:showField="CatchAllDataLabel" ma:web="aca4fe1f-bb0a-4a2a-92f1-3214072c99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41ae0-06b7-4734-8b2b-99337c22e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4fe1f-bb0a-4a2a-92f1-3214072c99f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68F591-25EB-4210-9D89-D2C0206D24A7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BAF6077D-E7E3-45BC-9E15-98E9F96C8BA6}">
  <ds:schemaRefs>
    <ds:schemaRef ds:uri="http://schemas.microsoft.com/office/2006/metadata/properties"/>
    <ds:schemaRef ds:uri="http://schemas.microsoft.com/office/infopath/2007/PartnerControls"/>
    <ds:schemaRef ds:uri="7eac3473-afb6-4782-ba55-074fa82562bd"/>
  </ds:schemaRefs>
</ds:datastoreItem>
</file>

<file path=customXml/itemProps3.xml><?xml version="1.0" encoding="utf-8"?>
<ds:datastoreItem xmlns:ds="http://schemas.openxmlformats.org/officeDocument/2006/customXml" ds:itemID="{F7523A71-481C-405A-85F4-8BFD85F93B3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A54AC-B0E8-4D99-B824-880EB7C0B3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ac3473-afb6-4782-ba55-074fa82562bd"/>
    <ds:schemaRef ds:uri="3ee41ae0-06b7-4734-8b2b-99337c22e0c2"/>
    <ds:schemaRef ds:uri="aca4fe1f-bb0a-4a2a-92f1-3214072c99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22832</TotalTime>
  <Words>3118</Words>
  <Application>Microsoft Office PowerPoint</Application>
  <PresentationFormat>Widescreen</PresentationFormat>
  <Paragraphs>1421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Helvetica</vt:lpstr>
      <vt:lpstr>Office Theme</vt:lpstr>
      <vt:lpstr>Phasing and Haplotype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Hess, Andrew</dc:creator>
  <cp:lastModifiedBy>Andrew Hess</cp:lastModifiedBy>
  <cp:revision>14</cp:revision>
  <dcterms:created xsi:type="dcterms:W3CDTF">2020-08-01T00:59:44Z</dcterms:created>
  <dcterms:modified xsi:type="dcterms:W3CDTF">2020-09-27T19:19:59Z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0x0101007BE10032B0D04340AC03B26E6883170C</vt:lpwstr>
  </property>
</Properties>
</file>